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notesMasterIdLst>
    <p:notesMasterId r:id="rId26"/>
  </p:notesMasterIdLst>
  <p:sldIdLst>
    <p:sldId id="256" r:id="rId2"/>
    <p:sldId id="257" r:id="rId3"/>
    <p:sldId id="281" r:id="rId4"/>
    <p:sldId id="260" r:id="rId5"/>
    <p:sldId id="261" r:id="rId6"/>
    <p:sldId id="262" r:id="rId7"/>
    <p:sldId id="279" r:id="rId8"/>
    <p:sldId id="263" r:id="rId9"/>
    <p:sldId id="264" r:id="rId10"/>
    <p:sldId id="265" r:id="rId11"/>
    <p:sldId id="280" r:id="rId12"/>
    <p:sldId id="266" r:id="rId13"/>
    <p:sldId id="267" r:id="rId14"/>
    <p:sldId id="268" r:id="rId15"/>
    <p:sldId id="269" r:id="rId16"/>
    <p:sldId id="270" r:id="rId17"/>
    <p:sldId id="271" r:id="rId18"/>
    <p:sldId id="273" r:id="rId19"/>
    <p:sldId id="274" r:id="rId20"/>
    <p:sldId id="275" r:id="rId21"/>
    <p:sldId id="276" r:id="rId22"/>
    <p:sldId id="277" r:id="rId23"/>
    <p:sldId id="278" r:id="rId24"/>
    <p:sldId id="27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464FA-E143-4E1A-AC5E-23438D7F9667}" type="datetimeFigureOut">
              <a:rPr lang="en-IN" smtClean="0"/>
              <a:t>20-11-2018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B2DA3-9ED0-43D4-ADAE-ECB8EE2C0C80}" type="slidenum">
              <a:rPr lang="en-IN" smtClean="0"/>
              <a:t>‹#›</a:t>
            </a:fld>
            <a:endParaRPr lang="en-IN"/>
          </a:p>
        </p:txBody>
      </p:sp>
    </p:spTree>
    <p:extLst>
      <p:ext uri="{BB962C8B-B14F-4D97-AF65-F5344CB8AC3E}">
        <p14:creationId xmlns:p14="http://schemas.microsoft.com/office/powerpoint/2010/main" val="376804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054B4E-70C0-463B-9E42-74A21878B5BC}" type="datetime1">
              <a:rPr lang="en-IN" smtClean="0"/>
              <a:t>20-11-2018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7E4E9-25BD-4326-AFBC-24F73621A76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556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53D439-F874-43AB-BCD1-7FFF5C716B77}" type="datetime1">
              <a:rPr lang="en-IN" smtClean="0"/>
              <a:t>20-11-2018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7E4E9-25BD-4326-AFBC-24F73621A76C}" type="slidenum">
              <a:rPr lang="en-IN" smtClean="0"/>
              <a:t>‹#›</a:t>
            </a:fld>
            <a:endParaRPr lang="en-IN"/>
          </a:p>
        </p:txBody>
      </p:sp>
    </p:spTree>
    <p:extLst>
      <p:ext uri="{BB962C8B-B14F-4D97-AF65-F5344CB8AC3E}">
        <p14:creationId xmlns:p14="http://schemas.microsoft.com/office/powerpoint/2010/main" val="2211082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728DD-D653-43DF-B1B7-3D7A8FF0F2D3}" type="datetime1">
              <a:rPr lang="en-IN" smtClean="0"/>
              <a:t>20-11-2018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7E4E9-25BD-4326-AFBC-24F73621A76C}" type="slidenum">
              <a:rPr lang="en-IN" smtClean="0"/>
              <a:t>‹#›</a:t>
            </a:fld>
            <a:endParaRPr lang="en-IN"/>
          </a:p>
        </p:txBody>
      </p:sp>
    </p:spTree>
    <p:extLst>
      <p:ext uri="{BB962C8B-B14F-4D97-AF65-F5344CB8AC3E}">
        <p14:creationId xmlns:p14="http://schemas.microsoft.com/office/powerpoint/2010/main" val="2651478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D9657-967F-454F-B81B-9FD6FE3CCC8D}" type="datetime1">
              <a:rPr lang="en-IN" smtClean="0"/>
              <a:t>20-11-2018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7E4E9-25BD-4326-AFBC-24F73621A76C}" type="slidenum">
              <a:rPr lang="en-IN" smtClean="0"/>
              <a:t>‹#›</a:t>
            </a:fld>
            <a:endParaRPr lang="en-IN"/>
          </a:p>
        </p:txBody>
      </p:sp>
    </p:spTree>
    <p:extLst>
      <p:ext uri="{BB962C8B-B14F-4D97-AF65-F5344CB8AC3E}">
        <p14:creationId xmlns:p14="http://schemas.microsoft.com/office/powerpoint/2010/main" val="3597217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9EC63-F5F3-4F42-8DCD-C397261D8020}" type="datetime1">
              <a:rPr lang="en-IN" smtClean="0"/>
              <a:t>20-11-2018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7E4E9-25BD-4326-AFBC-24F73621A76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254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688DE5-B58E-4339-B8E8-E095118A8982}" type="datetime1">
              <a:rPr lang="en-IN" smtClean="0"/>
              <a:t>20-11-2018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7E4E9-25BD-4326-AFBC-24F73621A76C}" type="slidenum">
              <a:rPr lang="en-IN" smtClean="0"/>
              <a:t>‹#›</a:t>
            </a:fld>
            <a:endParaRPr lang="en-IN"/>
          </a:p>
        </p:txBody>
      </p:sp>
    </p:spTree>
    <p:extLst>
      <p:ext uri="{BB962C8B-B14F-4D97-AF65-F5344CB8AC3E}">
        <p14:creationId xmlns:p14="http://schemas.microsoft.com/office/powerpoint/2010/main" val="2263777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68AB09-A36F-4255-8A2D-CDCCD54876F1}" type="datetime1">
              <a:rPr lang="en-IN" smtClean="0"/>
              <a:t>20-11-2018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A7E4E9-25BD-4326-AFBC-24F73621A76C}" type="slidenum">
              <a:rPr lang="en-IN" smtClean="0"/>
              <a:t>‹#›</a:t>
            </a:fld>
            <a:endParaRPr lang="en-IN"/>
          </a:p>
        </p:txBody>
      </p:sp>
    </p:spTree>
    <p:extLst>
      <p:ext uri="{BB962C8B-B14F-4D97-AF65-F5344CB8AC3E}">
        <p14:creationId xmlns:p14="http://schemas.microsoft.com/office/powerpoint/2010/main" val="3715560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150C68-E22C-40F1-AB55-30B746B955F4}" type="datetime1">
              <a:rPr lang="en-IN" smtClean="0"/>
              <a:t>20-11-2018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7E4E9-25BD-4326-AFBC-24F73621A76C}" type="slidenum">
              <a:rPr lang="en-IN" smtClean="0"/>
              <a:t>‹#›</a:t>
            </a:fld>
            <a:endParaRPr lang="en-IN"/>
          </a:p>
        </p:txBody>
      </p:sp>
    </p:spTree>
    <p:extLst>
      <p:ext uri="{BB962C8B-B14F-4D97-AF65-F5344CB8AC3E}">
        <p14:creationId xmlns:p14="http://schemas.microsoft.com/office/powerpoint/2010/main" val="3838995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279CBB7-CB49-4891-9F1F-6D4F3BFD7B62}" type="datetime1">
              <a:rPr lang="en-IN" smtClean="0"/>
              <a:t>20-11-2018</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5A7E4E9-25BD-4326-AFBC-24F73621A76C}" type="slidenum">
              <a:rPr lang="en-IN" smtClean="0"/>
              <a:t>‹#›</a:t>
            </a:fld>
            <a:endParaRPr lang="en-IN"/>
          </a:p>
        </p:txBody>
      </p:sp>
    </p:spTree>
    <p:extLst>
      <p:ext uri="{BB962C8B-B14F-4D97-AF65-F5344CB8AC3E}">
        <p14:creationId xmlns:p14="http://schemas.microsoft.com/office/powerpoint/2010/main" val="2336066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C4960C1-7758-4323-8B8A-EC446C97E7E7}" type="datetime1">
              <a:rPr lang="en-IN" smtClean="0"/>
              <a:t>20-11-2018</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A7E4E9-25BD-4326-AFBC-24F73621A76C}" type="slidenum">
              <a:rPr lang="en-IN" smtClean="0"/>
              <a:t>‹#›</a:t>
            </a:fld>
            <a:endParaRPr lang="en-IN"/>
          </a:p>
        </p:txBody>
      </p:sp>
    </p:spTree>
    <p:extLst>
      <p:ext uri="{BB962C8B-B14F-4D97-AF65-F5344CB8AC3E}">
        <p14:creationId xmlns:p14="http://schemas.microsoft.com/office/powerpoint/2010/main" val="366741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A96046-6B78-4C4B-A2C9-30F20C611759}" type="datetime1">
              <a:rPr lang="en-IN" smtClean="0"/>
              <a:t>20-11-2018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7E4E9-25BD-4326-AFBC-24F73621A76C}" type="slidenum">
              <a:rPr lang="en-IN" smtClean="0"/>
              <a:t>‹#›</a:t>
            </a:fld>
            <a:endParaRPr lang="en-IN"/>
          </a:p>
        </p:txBody>
      </p:sp>
    </p:spTree>
    <p:extLst>
      <p:ext uri="{BB962C8B-B14F-4D97-AF65-F5344CB8AC3E}">
        <p14:creationId xmlns:p14="http://schemas.microsoft.com/office/powerpoint/2010/main" val="401658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317B441-2285-4EE0-AB71-A1ECD07D340A}" type="datetime1">
              <a:rPr lang="en-IN" smtClean="0"/>
              <a:t>20-11-2018</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A7E4E9-25BD-4326-AFBC-24F73621A76C}"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06875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8AEA-7808-4135-9D9C-0E1C4D9E6E0A}"/>
              </a:ext>
            </a:extLst>
          </p:cNvPr>
          <p:cNvSpPr>
            <a:spLocks noGrp="1"/>
          </p:cNvSpPr>
          <p:nvPr>
            <p:ph type="ctrTitle"/>
          </p:nvPr>
        </p:nvSpPr>
        <p:spPr/>
        <p:txBody>
          <a:bodyPr>
            <a:normAutofit/>
          </a:bodyPr>
          <a:lstStyle/>
          <a:p>
            <a:r>
              <a:rPr lang="en-IN" sz="5400" dirty="0"/>
              <a:t>ANALYSIS ON THE NUMBER OF PENDING CASES IN THE VARIOUS COURTS OF THE STATES OF INDIA</a:t>
            </a:r>
          </a:p>
        </p:txBody>
      </p:sp>
      <p:sp>
        <p:nvSpPr>
          <p:cNvPr id="3" name="Subtitle 2">
            <a:extLst>
              <a:ext uri="{FF2B5EF4-FFF2-40B4-BE49-F238E27FC236}">
                <a16:creationId xmlns:a16="http://schemas.microsoft.com/office/drawing/2014/main" id="{F1C5BF98-0C6D-458C-B7BF-3F360B20D58F}"/>
              </a:ext>
            </a:extLst>
          </p:cNvPr>
          <p:cNvSpPr>
            <a:spLocks noGrp="1"/>
          </p:cNvSpPr>
          <p:nvPr>
            <p:ph type="subTitle" idx="1"/>
          </p:nvPr>
        </p:nvSpPr>
        <p:spPr/>
        <p:txBody>
          <a:bodyPr/>
          <a:lstStyle/>
          <a:p>
            <a:r>
              <a:rPr lang="en-IN" dirty="0"/>
              <a:t>INTRODUCTION TO DATA SCIENCE PROJECT</a:t>
            </a:r>
          </a:p>
          <a:p>
            <a:r>
              <a:rPr lang="en-IN" dirty="0"/>
              <a:t>UE17CS203</a:t>
            </a:r>
          </a:p>
          <a:p>
            <a:endParaRPr lang="en-IN" dirty="0"/>
          </a:p>
        </p:txBody>
      </p:sp>
      <p:sp>
        <p:nvSpPr>
          <p:cNvPr id="4" name="Slide Number Placeholder 3">
            <a:extLst>
              <a:ext uri="{FF2B5EF4-FFF2-40B4-BE49-F238E27FC236}">
                <a16:creationId xmlns:a16="http://schemas.microsoft.com/office/drawing/2014/main" id="{889A5A47-7176-4157-981B-9DAD1306C0DC}"/>
              </a:ext>
            </a:extLst>
          </p:cNvPr>
          <p:cNvSpPr>
            <a:spLocks noGrp="1"/>
          </p:cNvSpPr>
          <p:nvPr>
            <p:ph type="sldNum" sz="quarter" idx="12"/>
          </p:nvPr>
        </p:nvSpPr>
        <p:spPr/>
        <p:txBody>
          <a:bodyPr/>
          <a:lstStyle/>
          <a:p>
            <a:fld id="{D5A7E4E9-25BD-4326-AFBC-24F73621A76C}" type="slidenum">
              <a:rPr lang="en-IN" smtClean="0"/>
              <a:t>1</a:t>
            </a:fld>
            <a:endParaRPr lang="en-IN"/>
          </a:p>
        </p:txBody>
      </p:sp>
    </p:spTree>
    <p:extLst>
      <p:ext uri="{BB962C8B-B14F-4D97-AF65-F5344CB8AC3E}">
        <p14:creationId xmlns:p14="http://schemas.microsoft.com/office/powerpoint/2010/main" val="162492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7424-34BF-429C-B712-CE58D0F30B24}"/>
              </a:ext>
            </a:extLst>
          </p:cNvPr>
          <p:cNvSpPr>
            <a:spLocks noGrp="1"/>
          </p:cNvSpPr>
          <p:nvPr>
            <p:ph type="title"/>
          </p:nvPr>
        </p:nvSpPr>
        <p:spPr>
          <a:xfrm>
            <a:off x="457200" y="594359"/>
            <a:ext cx="3200400" cy="1149600"/>
          </a:xfrm>
        </p:spPr>
        <p:txBody>
          <a:bodyPr/>
          <a:lstStyle/>
          <a:p>
            <a:r>
              <a:rPr lang="en-IN" dirty="0"/>
              <a:t>BAR GRAPH ILLUSTRATION</a:t>
            </a:r>
          </a:p>
        </p:txBody>
      </p:sp>
      <p:pic>
        <p:nvPicPr>
          <p:cNvPr id="6" name="Content Placeholder 5">
            <a:extLst>
              <a:ext uri="{FF2B5EF4-FFF2-40B4-BE49-F238E27FC236}">
                <a16:creationId xmlns:a16="http://schemas.microsoft.com/office/drawing/2014/main" id="{8A93DB8E-B20A-4980-8FBA-14B9A909EE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226" t="29994" r="29476" b="19675"/>
          <a:stretch/>
        </p:blipFill>
        <p:spPr>
          <a:xfrm>
            <a:off x="4824637" y="1225485"/>
            <a:ext cx="6802380" cy="4251488"/>
          </a:xfrm>
        </p:spPr>
      </p:pic>
      <p:sp>
        <p:nvSpPr>
          <p:cNvPr id="4" name="Text Placeholder 3">
            <a:extLst>
              <a:ext uri="{FF2B5EF4-FFF2-40B4-BE49-F238E27FC236}">
                <a16:creationId xmlns:a16="http://schemas.microsoft.com/office/drawing/2014/main" id="{D6484D73-00FA-400B-9B5A-CECF2157C7C5}"/>
              </a:ext>
            </a:extLst>
          </p:cNvPr>
          <p:cNvSpPr>
            <a:spLocks noGrp="1"/>
          </p:cNvSpPr>
          <p:nvPr>
            <p:ph type="body" sz="half" idx="2"/>
          </p:nvPr>
        </p:nvSpPr>
        <p:spPr>
          <a:xfrm>
            <a:off x="457200" y="1743959"/>
            <a:ext cx="3200400" cy="4561245"/>
          </a:xfrm>
        </p:spPr>
        <p:txBody>
          <a:bodyPr>
            <a:normAutofit/>
          </a:bodyPr>
          <a:lstStyle/>
          <a:p>
            <a:r>
              <a:rPr lang="en-IN" sz="2000" dirty="0"/>
              <a:t>The adjacent bar graph indicates that the number of pending cases per year for the district/session judge has increased gradually over a period of time. The horizontal line indicates the mean number of pending cases per year. The number of pending cases have suddenly increased in the years 2009 and 2010.</a:t>
            </a:r>
            <a:endParaRPr lang="en-IN" sz="1800" dirty="0"/>
          </a:p>
        </p:txBody>
      </p:sp>
      <p:sp>
        <p:nvSpPr>
          <p:cNvPr id="3" name="Slide Number Placeholder 2">
            <a:extLst>
              <a:ext uri="{FF2B5EF4-FFF2-40B4-BE49-F238E27FC236}">
                <a16:creationId xmlns:a16="http://schemas.microsoft.com/office/drawing/2014/main" id="{50B1C2E8-7D53-4C19-8B3A-C7B5BBDB75A6}"/>
              </a:ext>
            </a:extLst>
          </p:cNvPr>
          <p:cNvSpPr>
            <a:spLocks noGrp="1"/>
          </p:cNvSpPr>
          <p:nvPr>
            <p:ph type="sldNum" sz="quarter" idx="12"/>
          </p:nvPr>
        </p:nvSpPr>
        <p:spPr/>
        <p:txBody>
          <a:bodyPr/>
          <a:lstStyle/>
          <a:p>
            <a:fld id="{D5A7E4E9-25BD-4326-AFBC-24F73621A76C}" type="slidenum">
              <a:rPr lang="en-IN" smtClean="0"/>
              <a:t>10</a:t>
            </a:fld>
            <a:endParaRPr lang="en-IN"/>
          </a:p>
        </p:txBody>
      </p:sp>
    </p:spTree>
    <p:extLst>
      <p:ext uri="{BB962C8B-B14F-4D97-AF65-F5344CB8AC3E}">
        <p14:creationId xmlns:p14="http://schemas.microsoft.com/office/powerpoint/2010/main" val="21746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2A05-8108-4253-B441-0E02CA107236}"/>
              </a:ext>
            </a:extLst>
          </p:cNvPr>
          <p:cNvSpPr>
            <a:spLocks noGrp="1"/>
          </p:cNvSpPr>
          <p:nvPr>
            <p:ph type="title"/>
          </p:nvPr>
        </p:nvSpPr>
        <p:spPr/>
        <p:txBody>
          <a:bodyPr/>
          <a:lstStyle/>
          <a:p>
            <a:r>
              <a:rPr lang="en-IN" dirty="0"/>
              <a:t>Hypothesis testing of Additional Sessions Judge.</a:t>
            </a:r>
          </a:p>
        </p:txBody>
      </p:sp>
      <p:sp>
        <p:nvSpPr>
          <p:cNvPr id="3" name="Content Placeholder 2">
            <a:extLst>
              <a:ext uri="{FF2B5EF4-FFF2-40B4-BE49-F238E27FC236}">
                <a16:creationId xmlns:a16="http://schemas.microsoft.com/office/drawing/2014/main" id="{88E440AA-1FFF-4D01-9182-FECD29110ABC}"/>
              </a:ext>
            </a:extLst>
          </p:cNvPr>
          <p:cNvSpPr>
            <a:spLocks noGrp="1"/>
          </p:cNvSpPr>
          <p:nvPr>
            <p:ph idx="1"/>
          </p:nvPr>
        </p:nvSpPr>
        <p:spPr/>
        <p:txBody>
          <a:bodyPr/>
          <a:lstStyle/>
          <a:p>
            <a:r>
              <a:rPr lang="en-IN" dirty="0" err="1"/>
              <a:t>meankaradd</a:t>
            </a:r>
            <a:r>
              <a:rPr lang="en-IN" dirty="0"/>
              <a:t>=(</a:t>
            </a:r>
            <a:r>
              <a:rPr lang="en-IN" dirty="0" err="1"/>
              <a:t>np.mean</a:t>
            </a:r>
            <a:r>
              <a:rPr lang="en-IN" dirty="0"/>
              <a:t>(</a:t>
            </a:r>
            <a:r>
              <a:rPr lang="en-IN" dirty="0" err="1"/>
              <a:t>listtotalkaradd</a:t>
            </a:r>
            <a:r>
              <a:rPr lang="en-IN" dirty="0"/>
              <a:t>))</a:t>
            </a:r>
          </a:p>
          <a:p>
            <a:r>
              <a:rPr lang="en-IN" dirty="0" err="1"/>
              <a:t>sdkaradd</a:t>
            </a:r>
            <a:r>
              <a:rPr lang="en-IN" dirty="0"/>
              <a:t>=</a:t>
            </a:r>
            <a:r>
              <a:rPr lang="en-IN" dirty="0" err="1"/>
              <a:t>np.std</a:t>
            </a:r>
            <a:r>
              <a:rPr lang="en-IN" dirty="0"/>
              <a:t>(</a:t>
            </a:r>
            <a:r>
              <a:rPr lang="en-IN" dirty="0" err="1"/>
              <a:t>listtotalkaradd</a:t>
            </a:r>
            <a:r>
              <a:rPr lang="en-IN" dirty="0"/>
              <a:t>)</a:t>
            </a:r>
          </a:p>
          <a:p>
            <a:r>
              <a:rPr lang="en-IN" dirty="0" err="1"/>
              <a:t>zkaradd</a:t>
            </a:r>
            <a:r>
              <a:rPr lang="en-IN" dirty="0"/>
              <a:t>=(meankaradd-2680)/(</a:t>
            </a:r>
            <a:r>
              <a:rPr lang="en-IN" dirty="0" err="1"/>
              <a:t>sdkaradd</a:t>
            </a:r>
            <a:r>
              <a:rPr lang="en-IN" dirty="0"/>
              <a:t>)  #assuming mean to be 2680</a:t>
            </a:r>
          </a:p>
          <a:p>
            <a:r>
              <a:rPr lang="en-IN" dirty="0"/>
              <a:t>print("P-value of additional session judge is",</a:t>
            </a:r>
            <a:r>
              <a:rPr lang="en-IN" dirty="0" err="1"/>
              <a:t>sc.norm.cdf</a:t>
            </a:r>
            <a:r>
              <a:rPr lang="en-IN" dirty="0"/>
              <a:t>(</a:t>
            </a:r>
            <a:r>
              <a:rPr lang="en-IN" dirty="0" err="1"/>
              <a:t>zkaradd</a:t>
            </a:r>
            <a:r>
              <a:rPr lang="en-IN" dirty="0"/>
              <a:t>)-</a:t>
            </a:r>
            <a:r>
              <a:rPr lang="en-IN" dirty="0" err="1"/>
              <a:t>sc.norm.cdf</a:t>
            </a:r>
            <a:r>
              <a:rPr lang="en-IN" dirty="0"/>
              <a:t>(-1*</a:t>
            </a:r>
            <a:r>
              <a:rPr lang="en-IN" dirty="0" err="1"/>
              <a:t>zkaradd</a:t>
            </a:r>
            <a:r>
              <a:rPr lang="en-IN" dirty="0"/>
              <a:t>))</a:t>
            </a:r>
          </a:p>
        </p:txBody>
      </p:sp>
      <p:sp>
        <p:nvSpPr>
          <p:cNvPr id="4" name="Text Placeholder 3">
            <a:extLst>
              <a:ext uri="{FF2B5EF4-FFF2-40B4-BE49-F238E27FC236}">
                <a16:creationId xmlns:a16="http://schemas.microsoft.com/office/drawing/2014/main" id="{8D32C22D-7D15-4434-98F5-0DFA0D437AAD}"/>
              </a:ext>
            </a:extLst>
          </p:cNvPr>
          <p:cNvSpPr>
            <a:spLocks noGrp="1"/>
          </p:cNvSpPr>
          <p:nvPr>
            <p:ph type="body" sz="half" idx="2"/>
          </p:nvPr>
        </p:nvSpPr>
        <p:spPr/>
        <p:txBody>
          <a:bodyPr>
            <a:normAutofit/>
          </a:bodyPr>
          <a:lstStyle/>
          <a:p>
            <a:r>
              <a:rPr lang="en-IN" sz="2000" dirty="0"/>
              <a:t>Based on our dataset, we chose the mean number of total cases pending per year for a Additional Sessions Judge  to be 2680. Assuming this null hypothesis to be true and carrying out a two tailed test, we achieved a ‘P’ value of:</a:t>
            </a:r>
          </a:p>
          <a:p>
            <a:r>
              <a:rPr lang="en-IN" sz="2000" dirty="0"/>
              <a:t>0.00056</a:t>
            </a:r>
          </a:p>
          <a:p>
            <a:endParaRPr lang="en-IN" sz="1800" dirty="0"/>
          </a:p>
          <a:p>
            <a:endParaRPr lang="en-IN" sz="1800" dirty="0"/>
          </a:p>
        </p:txBody>
      </p:sp>
      <p:sp>
        <p:nvSpPr>
          <p:cNvPr id="5" name="Slide Number Placeholder 4">
            <a:extLst>
              <a:ext uri="{FF2B5EF4-FFF2-40B4-BE49-F238E27FC236}">
                <a16:creationId xmlns:a16="http://schemas.microsoft.com/office/drawing/2014/main" id="{58B67BCD-BF5D-459B-8F79-B46340A00200}"/>
              </a:ext>
            </a:extLst>
          </p:cNvPr>
          <p:cNvSpPr>
            <a:spLocks noGrp="1"/>
          </p:cNvSpPr>
          <p:nvPr>
            <p:ph type="sldNum" sz="quarter" idx="12"/>
          </p:nvPr>
        </p:nvSpPr>
        <p:spPr/>
        <p:txBody>
          <a:bodyPr/>
          <a:lstStyle/>
          <a:p>
            <a:fld id="{D5A7E4E9-25BD-4326-AFBC-24F73621A76C}" type="slidenum">
              <a:rPr lang="en-IN" smtClean="0"/>
              <a:t>11</a:t>
            </a:fld>
            <a:endParaRPr lang="en-IN"/>
          </a:p>
        </p:txBody>
      </p:sp>
    </p:spTree>
    <p:extLst>
      <p:ext uri="{BB962C8B-B14F-4D97-AF65-F5344CB8AC3E}">
        <p14:creationId xmlns:p14="http://schemas.microsoft.com/office/powerpoint/2010/main" val="3659273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AF1E-602F-4ADB-9742-751587A6BFCE}"/>
              </a:ext>
            </a:extLst>
          </p:cNvPr>
          <p:cNvSpPr>
            <a:spLocks noGrp="1"/>
          </p:cNvSpPr>
          <p:nvPr>
            <p:ph type="title"/>
          </p:nvPr>
        </p:nvSpPr>
        <p:spPr>
          <a:xfrm>
            <a:off x="457200" y="594359"/>
            <a:ext cx="3200400" cy="1554952"/>
          </a:xfrm>
        </p:spPr>
        <p:txBody>
          <a:bodyPr/>
          <a:lstStyle/>
          <a:p>
            <a:r>
              <a:rPr lang="en-IN" dirty="0"/>
              <a:t>BOX PLOT OF CHIEF JUDICIAL MAGISTRATE</a:t>
            </a:r>
          </a:p>
        </p:txBody>
      </p:sp>
      <p:pic>
        <p:nvPicPr>
          <p:cNvPr id="6" name="Content Placeholder 5">
            <a:extLst>
              <a:ext uri="{FF2B5EF4-FFF2-40B4-BE49-F238E27FC236}">
                <a16:creationId xmlns:a16="http://schemas.microsoft.com/office/drawing/2014/main" id="{C3878DC5-4272-4CDB-8B87-A5949CC1EB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517" t="26381" r="32669" b="25869"/>
          <a:stretch/>
        </p:blipFill>
        <p:spPr>
          <a:xfrm>
            <a:off x="4520229" y="1253765"/>
            <a:ext cx="6905058" cy="4435540"/>
          </a:xfrm>
        </p:spPr>
      </p:pic>
      <p:sp>
        <p:nvSpPr>
          <p:cNvPr id="4" name="Text Placeholder 3">
            <a:extLst>
              <a:ext uri="{FF2B5EF4-FFF2-40B4-BE49-F238E27FC236}">
                <a16:creationId xmlns:a16="http://schemas.microsoft.com/office/drawing/2014/main" id="{1B368793-7AC1-4311-AD44-7E83EB41CC54}"/>
              </a:ext>
            </a:extLst>
          </p:cNvPr>
          <p:cNvSpPr>
            <a:spLocks noGrp="1"/>
          </p:cNvSpPr>
          <p:nvPr>
            <p:ph type="body" sz="half" idx="2"/>
          </p:nvPr>
        </p:nvSpPr>
        <p:spPr>
          <a:xfrm>
            <a:off x="282804" y="3014220"/>
            <a:ext cx="3374796" cy="1972559"/>
          </a:xfrm>
        </p:spPr>
        <p:txBody>
          <a:bodyPr>
            <a:normAutofit/>
          </a:bodyPr>
          <a:lstStyle/>
          <a:p>
            <a:r>
              <a:rPr lang="en-IN" sz="2400" dirty="0"/>
              <a:t>From the adjacent boxplot, we can infer that the data is not normally distributed because it contains any outliers.</a:t>
            </a:r>
            <a:r>
              <a:rPr lang="en-US" sz="2400" dirty="0"/>
              <a:t> </a:t>
            </a:r>
            <a:endParaRPr lang="en-IN" dirty="0"/>
          </a:p>
        </p:txBody>
      </p:sp>
      <p:sp>
        <p:nvSpPr>
          <p:cNvPr id="3" name="Slide Number Placeholder 2">
            <a:extLst>
              <a:ext uri="{FF2B5EF4-FFF2-40B4-BE49-F238E27FC236}">
                <a16:creationId xmlns:a16="http://schemas.microsoft.com/office/drawing/2014/main" id="{18ABBCC3-8AAA-4EB5-B0BF-DFDB784962D6}"/>
              </a:ext>
            </a:extLst>
          </p:cNvPr>
          <p:cNvSpPr>
            <a:spLocks noGrp="1"/>
          </p:cNvSpPr>
          <p:nvPr>
            <p:ph type="sldNum" sz="quarter" idx="12"/>
          </p:nvPr>
        </p:nvSpPr>
        <p:spPr/>
        <p:txBody>
          <a:bodyPr/>
          <a:lstStyle/>
          <a:p>
            <a:fld id="{D5A7E4E9-25BD-4326-AFBC-24F73621A76C}" type="slidenum">
              <a:rPr lang="en-IN" smtClean="0"/>
              <a:t>12</a:t>
            </a:fld>
            <a:endParaRPr lang="en-IN"/>
          </a:p>
        </p:txBody>
      </p:sp>
    </p:spTree>
    <p:extLst>
      <p:ext uri="{BB962C8B-B14F-4D97-AF65-F5344CB8AC3E}">
        <p14:creationId xmlns:p14="http://schemas.microsoft.com/office/powerpoint/2010/main" val="391152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4C1B-59B1-4B1D-AB37-FBA25328365F}"/>
              </a:ext>
            </a:extLst>
          </p:cNvPr>
          <p:cNvSpPr>
            <a:spLocks noGrp="1"/>
          </p:cNvSpPr>
          <p:nvPr>
            <p:ph type="title"/>
          </p:nvPr>
        </p:nvSpPr>
        <p:spPr>
          <a:xfrm>
            <a:off x="457199" y="188536"/>
            <a:ext cx="3539765" cy="1630837"/>
          </a:xfrm>
        </p:spPr>
        <p:txBody>
          <a:bodyPr>
            <a:normAutofit/>
          </a:bodyPr>
          <a:lstStyle/>
          <a:p>
            <a:r>
              <a:rPr lang="en-IN" dirty="0"/>
              <a:t>BAR GRAPH OF CHIEF JUDICIAL MAGISTRATE</a:t>
            </a:r>
          </a:p>
        </p:txBody>
      </p:sp>
      <p:pic>
        <p:nvPicPr>
          <p:cNvPr id="6" name="Content Placeholder 5">
            <a:extLst>
              <a:ext uri="{FF2B5EF4-FFF2-40B4-BE49-F238E27FC236}">
                <a16:creationId xmlns:a16="http://schemas.microsoft.com/office/drawing/2014/main" id="{5BBF43A5-1869-4D48-B9E8-906CCDCC27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517" t="28962" r="32960" b="18900"/>
          <a:stretch/>
        </p:blipFill>
        <p:spPr>
          <a:xfrm>
            <a:off x="5095982" y="1630837"/>
            <a:ext cx="5763696" cy="4070864"/>
          </a:xfrm>
        </p:spPr>
      </p:pic>
      <p:sp>
        <p:nvSpPr>
          <p:cNvPr id="4" name="Text Placeholder 3">
            <a:extLst>
              <a:ext uri="{FF2B5EF4-FFF2-40B4-BE49-F238E27FC236}">
                <a16:creationId xmlns:a16="http://schemas.microsoft.com/office/drawing/2014/main" id="{581B6326-DE3C-4603-BDE9-88DF05EEE834}"/>
              </a:ext>
            </a:extLst>
          </p:cNvPr>
          <p:cNvSpPr>
            <a:spLocks noGrp="1"/>
          </p:cNvSpPr>
          <p:nvPr>
            <p:ph type="body" sz="half" idx="2"/>
          </p:nvPr>
        </p:nvSpPr>
        <p:spPr>
          <a:xfrm>
            <a:off x="457200" y="1819374"/>
            <a:ext cx="3200400" cy="4485830"/>
          </a:xfrm>
        </p:spPr>
        <p:txBody>
          <a:bodyPr>
            <a:normAutofit/>
          </a:bodyPr>
          <a:lstStyle/>
          <a:p>
            <a:r>
              <a:rPr lang="en-IN" sz="2400" dirty="0"/>
              <a:t>From the adjacent graph we can see that the pending number of cases have more or less been same every year but a clear outlier is visible in the year 2006 compared to other. Also, the appeals every year to the Chief Judicial Magistrate have been relatively higher.</a:t>
            </a:r>
          </a:p>
        </p:txBody>
      </p:sp>
      <p:sp>
        <p:nvSpPr>
          <p:cNvPr id="3" name="Slide Number Placeholder 2">
            <a:extLst>
              <a:ext uri="{FF2B5EF4-FFF2-40B4-BE49-F238E27FC236}">
                <a16:creationId xmlns:a16="http://schemas.microsoft.com/office/drawing/2014/main" id="{76FDA1F8-63D3-444F-90FB-607D79DDEE50}"/>
              </a:ext>
            </a:extLst>
          </p:cNvPr>
          <p:cNvSpPr>
            <a:spLocks noGrp="1"/>
          </p:cNvSpPr>
          <p:nvPr>
            <p:ph type="sldNum" sz="quarter" idx="12"/>
          </p:nvPr>
        </p:nvSpPr>
        <p:spPr/>
        <p:txBody>
          <a:bodyPr/>
          <a:lstStyle/>
          <a:p>
            <a:fld id="{D5A7E4E9-25BD-4326-AFBC-24F73621A76C}" type="slidenum">
              <a:rPr lang="en-IN" smtClean="0"/>
              <a:t>13</a:t>
            </a:fld>
            <a:endParaRPr lang="en-IN"/>
          </a:p>
        </p:txBody>
      </p:sp>
    </p:spTree>
    <p:extLst>
      <p:ext uri="{BB962C8B-B14F-4D97-AF65-F5344CB8AC3E}">
        <p14:creationId xmlns:p14="http://schemas.microsoft.com/office/powerpoint/2010/main" val="279537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F925E-10FE-466B-A481-CDFE9C3A6114}"/>
              </a:ext>
            </a:extLst>
          </p:cNvPr>
          <p:cNvSpPr>
            <a:spLocks noGrp="1"/>
          </p:cNvSpPr>
          <p:nvPr>
            <p:ph type="title"/>
          </p:nvPr>
        </p:nvSpPr>
        <p:spPr>
          <a:xfrm>
            <a:off x="160256" y="452486"/>
            <a:ext cx="3572760" cy="2164309"/>
          </a:xfrm>
        </p:spPr>
        <p:txBody>
          <a:bodyPr>
            <a:noAutofit/>
          </a:bodyPr>
          <a:lstStyle/>
          <a:p>
            <a:r>
              <a:rPr lang="en-IN" sz="3200" dirty="0"/>
              <a:t>PIE CHART ILLUSTRATION OF CHIEF JUDICIAL MAGISTRATE IN YEAR 2006</a:t>
            </a:r>
          </a:p>
        </p:txBody>
      </p:sp>
      <p:pic>
        <p:nvPicPr>
          <p:cNvPr id="6" name="Content Placeholder 5">
            <a:extLst>
              <a:ext uri="{FF2B5EF4-FFF2-40B4-BE49-F238E27FC236}">
                <a16:creationId xmlns:a16="http://schemas.microsoft.com/office/drawing/2014/main" id="{4304E012-C4E3-4B60-A6EB-3EA697EBD3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032" t="29737" r="26427" b="22512"/>
          <a:stretch/>
        </p:blipFill>
        <p:spPr>
          <a:xfrm>
            <a:off x="4587541" y="1300899"/>
            <a:ext cx="6982461" cy="5004305"/>
          </a:xfrm>
        </p:spPr>
      </p:pic>
      <p:sp>
        <p:nvSpPr>
          <p:cNvPr id="4" name="Text Placeholder 3">
            <a:extLst>
              <a:ext uri="{FF2B5EF4-FFF2-40B4-BE49-F238E27FC236}">
                <a16:creationId xmlns:a16="http://schemas.microsoft.com/office/drawing/2014/main" id="{509FBD94-BBB6-4EF6-8E70-33BEA124241A}"/>
              </a:ext>
            </a:extLst>
          </p:cNvPr>
          <p:cNvSpPr>
            <a:spLocks noGrp="1"/>
          </p:cNvSpPr>
          <p:nvPr>
            <p:ph type="body" sz="half" idx="2"/>
          </p:nvPr>
        </p:nvSpPr>
        <p:spPr>
          <a:xfrm>
            <a:off x="160256" y="2752627"/>
            <a:ext cx="3497344" cy="3552577"/>
          </a:xfrm>
        </p:spPr>
        <p:txBody>
          <a:bodyPr>
            <a:normAutofit fontScale="92500"/>
          </a:bodyPr>
          <a:lstStyle/>
          <a:p>
            <a:r>
              <a:rPr lang="en-IN" sz="2400" dirty="0"/>
              <a:t>Since the number of cases pending in Chief Judicial Magistrate in the year 2006 contains outliers, the adjoining pie chart has been plotted to illustrate the contributions of varying spans of years.  The </a:t>
            </a:r>
            <a:r>
              <a:rPr lang="en-IN" sz="2400" dirty="0" err="1"/>
              <a:t>maximun</a:t>
            </a:r>
            <a:r>
              <a:rPr lang="en-IN" sz="2400" dirty="0"/>
              <a:t> number of pending cases have been observed in the recent 5 years.</a:t>
            </a:r>
          </a:p>
        </p:txBody>
      </p:sp>
      <p:sp>
        <p:nvSpPr>
          <p:cNvPr id="3" name="Slide Number Placeholder 2">
            <a:extLst>
              <a:ext uri="{FF2B5EF4-FFF2-40B4-BE49-F238E27FC236}">
                <a16:creationId xmlns:a16="http://schemas.microsoft.com/office/drawing/2014/main" id="{25913D8F-A958-4913-91DB-614D37E7BFC3}"/>
              </a:ext>
            </a:extLst>
          </p:cNvPr>
          <p:cNvSpPr>
            <a:spLocks noGrp="1"/>
          </p:cNvSpPr>
          <p:nvPr>
            <p:ph type="sldNum" sz="quarter" idx="12"/>
          </p:nvPr>
        </p:nvSpPr>
        <p:spPr/>
        <p:txBody>
          <a:bodyPr/>
          <a:lstStyle/>
          <a:p>
            <a:fld id="{D5A7E4E9-25BD-4326-AFBC-24F73621A76C}" type="slidenum">
              <a:rPr lang="en-IN" smtClean="0"/>
              <a:t>14</a:t>
            </a:fld>
            <a:endParaRPr lang="en-IN"/>
          </a:p>
        </p:txBody>
      </p:sp>
    </p:spTree>
    <p:extLst>
      <p:ext uri="{BB962C8B-B14F-4D97-AF65-F5344CB8AC3E}">
        <p14:creationId xmlns:p14="http://schemas.microsoft.com/office/powerpoint/2010/main" val="3725014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0BC6-78FD-41DE-ADFD-A5DD7D493EE4}"/>
              </a:ext>
            </a:extLst>
          </p:cNvPr>
          <p:cNvSpPr>
            <a:spLocks noGrp="1"/>
          </p:cNvSpPr>
          <p:nvPr>
            <p:ph type="title"/>
          </p:nvPr>
        </p:nvSpPr>
        <p:spPr>
          <a:xfrm>
            <a:off x="457200" y="594359"/>
            <a:ext cx="3134412" cy="1517245"/>
          </a:xfrm>
        </p:spPr>
        <p:txBody>
          <a:bodyPr/>
          <a:lstStyle/>
          <a:p>
            <a:r>
              <a:rPr lang="en-IN" dirty="0"/>
              <a:t>BOX PLOT OF JUDICIAL MAGISTRATE 1</a:t>
            </a:r>
          </a:p>
        </p:txBody>
      </p:sp>
      <p:pic>
        <p:nvPicPr>
          <p:cNvPr id="6" name="Content Placeholder 5">
            <a:extLst>
              <a:ext uri="{FF2B5EF4-FFF2-40B4-BE49-F238E27FC236}">
                <a16:creationId xmlns:a16="http://schemas.microsoft.com/office/drawing/2014/main" id="{5CD08FD1-0CAD-467C-96AE-4D9C49AFBC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437" t="28187" r="39928" b="36453"/>
          <a:stretch/>
        </p:blipFill>
        <p:spPr>
          <a:xfrm>
            <a:off x="4559547" y="1220514"/>
            <a:ext cx="6802778" cy="4416971"/>
          </a:xfrm>
        </p:spPr>
      </p:pic>
      <p:sp>
        <p:nvSpPr>
          <p:cNvPr id="4" name="Text Placeholder 3">
            <a:extLst>
              <a:ext uri="{FF2B5EF4-FFF2-40B4-BE49-F238E27FC236}">
                <a16:creationId xmlns:a16="http://schemas.microsoft.com/office/drawing/2014/main" id="{48FE4F01-1C10-4C2E-9E4B-3075FEDF1DF9}"/>
              </a:ext>
            </a:extLst>
          </p:cNvPr>
          <p:cNvSpPr>
            <a:spLocks noGrp="1"/>
          </p:cNvSpPr>
          <p:nvPr>
            <p:ph type="body" sz="half" idx="2"/>
          </p:nvPr>
        </p:nvSpPr>
        <p:spPr>
          <a:xfrm>
            <a:off x="457199" y="2592370"/>
            <a:ext cx="3332375" cy="2432117"/>
          </a:xfrm>
        </p:spPr>
        <p:txBody>
          <a:bodyPr/>
          <a:lstStyle/>
          <a:p>
            <a:r>
              <a:rPr lang="en-IN" sz="2400" dirty="0"/>
              <a:t>From the adjacent boxplot, we can infer that the data is not normally distributed because it contains two outliers.</a:t>
            </a:r>
            <a:r>
              <a:rPr lang="en-US" sz="2400" dirty="0"/>
              <a:t> Also, the data  is right skewed.</a:t>
            </a:r>
            <a:endParaRPr lang="en-IN" sz="2000" dirty="0"/>
          </a:p>
          <a:p>
            <a:endParaRPr lang="en-IN" dirty="0"/>
          </a:p>
        </p:txBody>
      </p:sp>
      <p:sp>
        <p:nvSpPr>
          <p:cNvPr id="3" name="Slide Number Placeholder 2">
            <a:extLst>
              <a:ext uri="{FF2B5EF4-FFF2-40B4-BE49-F238E27FC236}">
                <a16:creationId xmlns:a16="http://schemas.microsoft.com/office/drawing/2014/main" id="{ECD6CEAA-EE3F-41AF-BECF-A47C6CA5E185}"/>
              </a:ext>
            </a:extLst>
          </p:cNvPr>
          <p:cNvSpPr>
            <a:spLocks noGrp="1"/>
          </p:cNvSpPr>
          <p:nvPr>
            <p:ph type="sldNum" sz="quarter" idx="12"/>
          </p:nvPr>
        </p:nvSpPr>
        <p:spPr/>
        <p:txBody>
          <a:bodyPr/>
          <a:lstStyle/>
          <a:p>
            <a:fld id="{D5A7E4E9-25BD-4326-AFBC-24F73621A76C}" type="slidenum">
              <a:rPr lang="en-IN" smtClean="0"/>
              <a:t>15</a:t>
            </a:fld>
            <a:endParaRPr lang="en-IN"/>
          </a:p>
        </p:txBody>
      </p:sp>
    </p:spTree>
    <p:extLst>
      <p:ext uri="{BB962C8B-B14F-4D97-AF65-F5344CB8AC3E}">
        <p14:creationId xmlns:p14="http://schemas.microsoft.com/office/powerpoint/2010/main" val="1669501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6286-E5B2-4EBA-87C3-ECA1F18C6748}"/>
              </a:ext>
            </a:extLst>
          </p:cNvPr>
          <p:cNvSpPr>
            <a:spLocks noGrp="1"/>
          </p:cNvSpPr>
          <p:nvPr>
            <p:ph type="title"/>
          </p:nvPr>
        </p:nvSpPr>
        <p:spPr>
          <a:xfrm>
            <a:off x="394356" y="302128"/>
            <a:ext cx="3200400" cy="1639794"/>
          </a:xfrm>
        </p:spPr>
        <p:txBody>
          <a:bodyPr/>
          <a:lstStyle/>
          <a:p>
            <a:r>
              <a:rPr lang="en-IN" dirty="0"/>
              <a:t>BAR GRAPH OF JUDICIAL MAGISTRATE 1</a:t>
            </a:r>
          </a:p>
        </p:txBody>
      </p:sp>
      <p:pic>
        <p:nvPicPr>
          <p:cNvPr id="6" name="Content Placeholder 5">
            <a:extLst>
              <a:ext uri="{FF2B5EF4-FFF2-40B4-BE49-F238E27FC236}">
                <a16:creationId xmlns:a16="http://schemas.microsoft.com/office/drawing/2014/main" id="{7E6E3B4E-876B-430A-A081-61114EE8731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856" t="22510" r="38767" b="37408"/>
          <a:stretch/>
        </p:blipFill>
        <p:spPr>
          <a:xfrm>
            <a:off x="4690410" y="989259"/>
            <a:ext cx="6376657" cy="4440580"/>
          </a:xfrm>
        </p:spPr>
      </p:pic>
      <p:sp>
        <p:nvSpPr>
          <p:cNvPr id="4" name="Text Placeholder 3">
            <a:extLst>
              <a:ext uri="{FF2B5EF4-FFF2-40B4-BE49-F238E27FC236}">
                <a16:creationId xmlns:a16="http://schemas.microsoft.com/office/drawing/2014/main" id="{8FBD1482-7170-4AE3-994A-75A676DE9124}"/>
              </a:ext>
            </a:extLst>
          </p:cNvPr>
          <p:cNvSpPr>
            <a:spLocks noGrp="1"/>
          </p:cNvSpPr>
          <p:nvPr>
            <p:ph type="body" sz="half" idx="2"/>
          </p:nvPr>
        </p:nvSpPr>
        <p:spPr>
          <a:xfrm>
            <a:off x="457200" y="2158738"/>
            <a:ext cx="3200400" cy="4146466"/>
          </a:xfrm>
        </p:spPr>
        <p:txBody>
          <a:bodyPr>
            <a:normAutofit/>
          </a:bodyPr>
          <a:lstStyle/>
          <a:p>
            <a:r>
              <a:rPr lang="en-IN" sz="2400" dirty="0"/>
              <a:t>From the adjacent graph we can see that the pending number of cases have more or less been same every year but a clear outlier is visible in the year 2008 compared to other. Also, the appeals every year to the Judicial Magistrate 1 have been relatively higher.</a:t>
            </a:r>
          </a:p>
          <a:p>
            <a:endParaRPr lang="en-IN" dirty="0"/>
          </a:p>
        </p:txBody>
      </p:sp>
      <p:sp>
        <p:nvSpPr>
          <p:cNvPr id="3" name="Slide Number Placeholder 2">
            <a:extLst>
              <a:ext uri="{FF2B5EF4-FFF2-40B4-BE49-F238E27FC236}">
                <a16:creationId xmlns:a16="http://schemas.microsoft.com/office/drawing/2014/main" id="{7DA0C4E8-4BF3-4DB9-9973-FFF820986EDF}"/>
              </a:ext>
            </a:extLst>
          </p:cNvPr>
          <p:cNvSpPr>
            <a:spLocks noGrp="1"/>
          </p:cNvSpPr>
          <p:nvPr>
            <p:ph type="sldNum" sz="quarter" idx="12"/>
          </p:nvPr>
        </p:nvSpPr>
        <p:spPr/>
        <p:txBody>
          <a:bodyPr/>
          <a:lstStyle/>
          <a:p>
            <a:fld id="{D5A7E4E9-25BD-4326-AFBC-24F73621A76C}" type="slidenum">
              <a:rPr lang="en-IN" smtClean="0"/>
              <a:t>16</a:t>
            </a:fld>
            <a:endParaRPr lang="en-IN"/>
          </a:p>
        </p:txBody>
      </p:sp>
    </p:spTree>
    <p:extLst>
      <p:ext uri="{BB962C8B-B14F-4D97-AF65-F5344CB8AC3E}">
        <p14:creationId xmlns:p14="http://schemas.microsoft.com/office/powerpoint/2010/main" val="4129934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0989C-F489-41F4-B35A-9379DD331D4A}"/>
              </a:ext>
            </a:extLst>
          </p:cNvPr>
          <p:cNvSpPr>
            <a:spLocks noGrp="1"/>
          </p:cNvSpPr>
          <p:nvPr>
            <p:ph type="title"/>
          </p:nvPr>
        </p:nvSpPr>
        <p:spPr>
          <a:xfrm>
            <a:off x="143758" y="330409"/>
            <a:ext cx="3827283" cy="2286000"/>
          </a:xfrm>
        </p:spPr>
        <p:txBody>
          <a:bodyPr>
            <a:normAutofit fontScale="90000"/>
          </a:bodyPr>
          <a:lstStyle/>
          <a:p>
            <a:r>
              <a:rPr lang="en-IN" dirty="0"/>
              <a:t>PIE CHART ILLUSTRATION OF JUDICIAL MAGISTRATE 1 IN YEAR 2004 and 2008</a:t>
            </a:r>
          </a:p>
        </p:txBody>
      </p:sp>
      <p:pic>
        <p:nvPicPr>
          <p:cNvPr id="6" name="Content Placeholder 5">
            <a:extLst>
              <a:ext uri="{FF2B5EF4-FFF2-40B4-BE49-F238E27FC236}">
                <a16:creationId xmlns:a16="http://schemas.microsoft.com/office/drawing/2014/main" id="{0E773FD1-CCD6-406D-8DB0-C28791CD68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0036" t="45739" r="35864" b="30258"/>
          <a:stretch/>
        </p:blipFill>
        <p:spPr>
          <a:xfrm>
            <a:off x="4582846" y="0"/>
            <a:ext cx="4255827" cy="3143838"/>
          </a:xfrm>
        </p:spPr>
      </p:pic>
      <p:sp>
        <p:nvSpPr>
          <p:cNvPr id="4" name="Text Placeholder 3">
            <a:extLst>
              <a:ext uri="{FF2B5EF4-FFF2-40B4-BE49-F238E27FC236}">
                <a16:creationId xmlns:a16="http://schemas.microsoft.com/office/drawing/2014/main" id="{271B7B5F-0EDF-4709-BA03-37E7927DF534}"/>
              </a:ext>
            </a:extLst>
          </p:cNvPr>
          <p:cNvSpPr>
            <a:spLocks noGrp="1"/>
          </p:cNvSpPr>
          <p:nvPr>
            <p:ph type="body" sz="half" idx="2"/>
          </p:nvPr>
        </p:nvSpPr>
        <p:spPr/>
        <p:txBody>
          <a:bodyPr>
            <a:normAutofit/>
          </a:bodyPr>
          <a:lstStyle/>
          <a:p>
            <a:r>
              <a:rPr lang="en-IN" sz="2400" dirty="0"/>
              <a:t>From the pie chart, it is clear that the number of pending cases in the recent 3 years have increased from 33% to 36.5% whereas other spans of years have fairly remained constant.</a:t>
            </a:r>
          </a:p>
        </p:txBody>
      </p:sp>
      <p:pic>
        <p:nvPicPr>
          <p:cNvPr id="10" name="Picture 9">
            <a:extLst>
              <a:ext uri="{FF2B5EF4-FFF2-40B4-BE49-F238E27FC236}">
                <a16:creationId xmlns:a16="http://schemas.microsoft.com/office/drawing/2014/main" id="{CC0BFA35-C9F6-42BC-9A18-6ABA5F4A5277}"/>
              </a:ext>
            </a:extLst>
          </p:cNvPr>
          <p:cNvPicPr>
            <a:picLocks noChangeAspect="1"/>
          </p:cNvPicPr>
          <p:nvPr/>
        </p:nvPicPr>
        <p:blipFill rotWithShape="1">
          <a:blip r:embed="rId3">
            <a:extLst>
              <a:ext uri="{28A0092B-C50C-407E-A947-70E740481C1C}">
                <a14:useLocalDpi xmlns:a14="http://schemas.microsoft.com/office/drawing/2010/main" val="0"/>
              </a:ext>
            </a:extLst>
          </a:blip>
          <a:srcRect l="37294" t="50000" r="34799" b="25686"/>
          <a:stretch/>
        </p:blipFill>
        <p:spPr>
          <a:xfrm>
            <a:off x="6501638" y="3293725"/>
            <a:ext cx="5198599" cy="3379123"/>
          </a:xfrm>
          <a:prstGeom prst="rect">
            <a:avLst/>
          </a:prstGeom>
        </p:spPr>
      </p:pic>
      <p:sp>
        <p:nvSpPr>
          <p:cNvPr id="3" name="Slide Number Placeholder 2">
            <a:extLst>
              <a:ext uri="{FF2B5EF4-FFF2-40B4-BE49-F238E27FC236}">
                <a16:creationId xmlns:a16="http://schemas.microsoft.com/office/drawing/2014/main" id="{43612DFA-3EDE-4C06-96D3-E70B9EFA8B4C}"/>
              </a:ext>
            </a:extLst>
          </p:cNvPr>
          <p:cNvSpPr>
            <a:spLocks noGrp="1"/>
          </p:cNvSpPr>
          <p:nvPr>
            <p:ph type="sldNum" sz="quarter" idx="12"/>
          </p:nvPr>
        </p:nvSpPr>
        <p:spPr/>
        <p:txBody>
          <a:bodyPr/>
          <a:lstStyle/>
          <a:p>
            <a:fld id="{D5A7E4E9-25BD-4326-AFBC-24F73621A76C}" type="slidenum">
              <a:rPr lang="en-IN" smtClean="0"/>
              <a:t>17</a:t>
            </a:fld>
            <a:endParaRPr lang="en-IN"/>
          </a:p>
        </p:txBody>
      </p:sp>
    </p:spTree>
    <p:extLst>
      <p:ext uri="{BB962C8B-B14F-4D97-AF65-F5344CB8AC3E}">
        <p14:creationId xmlns:p14="http://schemas.microsoft.com/office/powerpoint/2010/main" val="640192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FC81-D836-48B4-8343-78DB509A80A8}"/>
              </a:ext>
            </a:extLst>
          </p:cNvPr>
          <p:cNvSpPr>
            <a:spLocks noGrp="1"/>
          </p:cNvSpPr>
          <p:nvPr>
            <p:ph type="title"/>
          </p:nvPr>
        </p:nvSpPr>
        <p:spPr>
          <a:xfrm>
            <a:off x="339365" y="273378"/>
            <a:ext cx="3506771" cy="1828800"/>
          </a:xfrm>
        </p:spPr>
        <p:txBody>
          <a:bodyPr>
            <a:normAutofit fontScale="90000"/>
          </a:bodyPr>
          <a:lstStyle/>
          <a:p>
            <a:r>
              <a:rPr lang="en-IN" dirty="0"/>
              <a:t>BOX PLOT ILLUSTARTION OF JUDICIAL MAGISTRATE 2</a:t>
            </a:r>
          </a:p>
        </p:txBody>
      </p:sp>
      <p:pic>
        <p:nvPicPr>
          <p:cNvPr id="6" name="Content Placeholder 5">
            <a:extLst>
              <a:ext uri="{FF2B5EF4-FFF2-40B4-BE49-F238E27FC236}">
                <a16:creationId xmlns:a16="http://schemas.microsoft.com/office/drawing/2014/main" id="{46C9DA27-B2E0-4926-8310-0DEC82A33A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951" t="44191" r="52415" b="25869"/>
          <a:stretch/>
        </p:blipFill>
        <p:spPr>
          <a:xfrm>
            <a:off x="4738783" y="1593130"/>
            <a:ext cx="6639370" cy="4046411"/>
          </a:xfrm>
        </p:spPr>
      </p:pic>
      <p:sp>
        <p:nvSpPr>
          <p:cNvPr id="4" name="Text Placeholder 3">
            <a:extLst>
              <a:ext uri="{FF2B5EF4-FFF2-40B4-BE49-F238E27FC236}">
                <a16:creationId xmlns:a16="http://schemas.microsoft.com/office/drawing/2014/main" id="{E71BC886-61CA-4669-BC41-746D9EB45019}"/>
              </a:ext>
            </a:extLst>
          </p:cNvPr>
          <p:cNvSpPr>
            <a:spLocks noGrp="1"/>
          </p:cNvSpPr>
          <p:nvPr>
            <p:ph type="body" sz="half" idx="2"/>
          </p:nvPr>
        </p:nvSpPr>
        <p:spPr>
          <a:xfrm>
            <a:off x="480767" y="2733772"/>
            <a:ext cx="3176833" cy="3571431"/>
          </a:xfrm>
        </p:spPr>
        <p:txBody>
          <a:bodyPr/>
          <a:lstStyle/>
          <a:p>
            <a:r>
              <a:rPr lang="en-IN" sz="2400" dirty="0"/>
              <a:t>From the adjacent boxplot, we can infer that the data is not normally distributed because it contains an outlier.</a:t>
            </a:r>
            <a:r>
              <a:rPr lang="en-US" sz="2400" dirty="0"/>
              <a:t> Also, the data  is left skewed.</a:t>
            </a:r>
            <a:endParaRPr lang="en-IN" sz="2000" dirty="0"/>
          </a:p>
          <a:p>
            <a:endParaRPr lang="en-IN" dirty="0"/>
          </a:p>
        </p:txBody>
      </p:sp>
      <p:sp>
        <p:nvSpPr>
          <p:cNvPr id="3" name="Slide Number Placeholder 2">
            <a:extLst>
              <a:ext uri="{FF2B5EF4-FFF2-40B4-BE49-F238E27FC236}">
                <a16:creationId xmlns:a16="http://schemas.microsoft.com/office/drawing/2014/main" id="{82E3F32D-EC10-4DCB-A818-30115FA1409D}"/>
              </a:ext>
            </a:extLst>
          </p:cNvPr>
          <p:cNvSpPr>
            <a:spLocks noGrp="1"/>
          </p:cNvSpPr>
          <p:nvPr>
            <p:ph type="sldNum" sz="quarter" idx="12"/>
          </p:nvPr>
        </p:nvSpPr>
        <p:spPr/>
        <p:txBody>
          <a:bodyPr/>
          <a:lstStyle/>
          <a:p>
            <a:fld id="{D5A7E4E9-25BD-4326-AFBC-24F73621A76C}" type="slidenum">
              <a:rPr lang="en-IN" smtClean="0"/>
              <a:t>18</a:t>
            </a:fld>
            <a:endParaRPr lang="en-IN"/>
          </a:p>
        </p:txBody>
      </p:sp>
    </p:spTree>
    <p:extLst>
      <p:ext uri="{BB962C8B-B14F-4D97-AF65-F5344CB8AC3E}">
        <p14:creationId xmlns:p14="http://schemas.microsoft.com/office/powerpoint/2010/main" val="2491743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998DE-B9EB-4C7F-A026-EFEA2DBB23AF}"/>
              </a:ext>
            </a:extLst>
          </p:cNvPr>
          <p:cNvSpPr>
            <a:spLocks noGrp="1"/>
          </p:cNvSpPr>
          <p:nvPr>
            <p:ph type="title"/>
          </p:nvPr>
        </p:nvSpPr>
        <p:spPr/>
        <p:txBody>
          <a:bodyPr/>
          <a:lstStyle/>
          <a:p>
            <a:r>
              <a:rPr lang="en-IN" dirty="0"/>
              <a:t>BAR GRAPH ILLUSTRATION OF JUDICIAL MAGISTRATE 2</a:t>
            </a:r>
          </a:p>
        </p:txBody>
      </p:sp>
      <p:pic>
        <p:nvPicPr>
          <p:cNvPr id="6" name="Content Placeholder 5">
            <a:extLst>
              <a:ext uri="{FF2B5EF4-FFF2-40B4-BE49-F238E27FC236}">
                <a16:creationId xmlns:a16="http://schemas.microsoft.com/office/drawing/2014/main" id="{CC672BCA-C064-4CB0-8124-032E25BE1C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596" t="40576" r="51108" b="23804"/>
          <a:stretch/>
        </p:blipFill>
        <p:spPr>
          <a:xfrm>
            <a:off x="5467342" y="1650092"/>
            <a:ext cx="5200590" cy="3817453"/>
          </a:xfrm>
        </p:spPr>
      </p:pic>
      <p:sp>
        <p:nvSpPr>
          <p:cNvPr id="4" name="Text Placeholder 3">
            <a:extLst>
              <a:ext uri="{FF2B5EF4-FFF2-40B4-BE49-F238E27FC236}">
                <a16:creationId xmlns:a16="http://schemas.microsoft.com/office/drawing/2014/main" id="{821D4CA9-3041-4A1D-B764-3290906DB09F}"/>
              </a:ext>
            </a:extLst>
          </p:cNvPr>
          <p:cNvSpPr>
            <a:spLocks noGrp="1"/>
          </p:cNvSpPr>
          <p:nvPr>
            <p:ph type="body" sz="half" idx="2"/>
          </p:nvPr>
        </p:nvSpPr>
        <p:spPr>
          <a:xfrm>
            <a:off x="457198" y="2997724"/>
            <a:ext cx="3200401" cy="3307480"/>
          </a:xfrm>
        </p:spPr>
        <p:txBody>
          <a:bodyPr>
            <a:normAutofit/>
          </a:bodyPr>
          <a:lstStyle/>
          <a:p>
            <a:r>
              <a:rPr lang="en-IN" sz="1800" dirty="0"/>
              <a:t>From the adjacent graph, we can infer that the number of pending cases per year have not shown any significant change over the years. The values for each year are fairly close except in 2004 in which it is slightly less. Thus, we can conclude that the Judicial Magistrate 2 has worked with the same high efficiency every year.  </a:t>
            </a:r>
          </a:p>
        </p:txBody>
      </p:sp>
      <p:sp>
        <p:nvSpPr>
          <p:cNvPr id="3" name="Slide Number Placeholder 2">
            <a:extLst>
              <a:ext uri="{FF2B5EF4-FFF2-40B4-BE49-F238E27FC236}">
                <a16:creationId xmlns:a16="http://schemas.microsoft.com/office/drawing/2014/main" id="{B2A501B5-D960-4A01-87D0-13335CA3336E}"/>
              </a:ext>
            </a:extLst>
          </p:cNvPr>
          <p:cNvSpPr>
            <a:spLocks noGrp="1"/>
          </p:cNvSpPr>
          <p:nvPr>
            <p:ph type="sldNum" sz="quarter" idx="12"/>
          </p:nvPr>
        </p:nvSpPr>
        <p:spPr/>
        <p:txBody>
          <a:bodyPr/>
          <a:lstStyle/>
          <a:p>
            <a:fld id="{D5A7E4E9-25BD-4326-AFBC-24F73621A76C}" type="slidenum">
              <a:rPr lang="en-IN" smtClean="0"/>
              <a:t>19</a:t>
            </a:fld>
            <a:endParaRPr lang="en-IN"/>
          </a:p>
        </p:txBody>
      </p:sp>
    </p:spTree>
    <p:extLst>
      <p:ext uri="{BB962C8B-B14F-4D97-AF65-F5344CB8AC3E}">
        <p14:creationId xmlns:p14="http://schemas.microsoft.com/office/powerpoint/2010/main" val="160331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2A50-F5F2-48D4-908E-02281C4B417D}"/>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7F34608F-9A14-4861-A8FD-4AE5C4B751B1}"/>
              </a:ext>
            </a:extLst>
          </p:cNvPr>
          <p:cNvSpPr>
            <a:spLocks noGrp="1"/>
          </p:cNvSpPr>
          <p:nvPr>
            <p:ph idx="1"/>
          </p:nvPr>
        </p:nvSpPr>
        <p:spPr>
          <a:xfrm>
            <a:off x="1003012" y="2203953"/>
            <a:ext cx="9196790" cy="3433276"/>
          </a:xfrm>
        </p:spPr>
        <p:txBody>
          <a:bodyPr/>
          <a:lstStyle/>
          <a:p>
            <a:r>
              <a:rPr lang="en-IN" dirty="0"/>
              <a:t>The dataset consists of  the number of pending cases per judge per court for a given year corresponding to varying periods of time for each state of India. The dataset has been taken  from www.kaggle.com .</a:t>
            </a:r>
          </a:p>
          <a:p>
            <a:r>
              <a:rPr lang="en-IN" dirty="0"/>
              <a:t>The dataset has been cleaned by removing the NULL values. </a:t>
            </a:r>
          </a:p>
          <a:p>
            <a:pPr marL="0" indent="0">
              <a:buNone/>
            </a:pPr>
            <a:r>
              <a:rPr lang="en-IN" dirty="0"/>
              <a:t> We have chosen Karnataka for descriptive as well as statistical analysis of the dataset. The upcoming slides show the box plot, normal plot, bar graph, and pie chart illustrations of the various courts of Karnataka and their respective pending cases.</a:t>
            </a:r>
          </a:p>
        </p:txBody>
      </p:sp>
      <p:sp>
        <p:nvSpPr>
          <p:cNvPr id="4" name="Slide Number Placeholder 3">
            <a:extLst>
              <a:ext uri="{FF2B5EF4-FFF2-40B4-BE49-F238E27FC236}">
                <a16:creationId xmlns:a16="http://schemas.microsoft.com/office/drawing/2014/main" id="{1A16EAF8-71E6-44FE-A0D2-FC6A6404468D}"/>
              </a:ext>
            </a:extLst>
          </p:cNvPr>
          <p:cNvSpPr>
            <a:spLocks noGrp="1"/>
          </p:cNvSpPr>
          <p:nvPr>
            <p:ph type="sldNum" sz="quarter" idx="12"/>
          </p:nvPr>
        </p:nvSpPr>
        <p:spPr/>
        <p:txBody>
          <a:bodyPr/>
          <a:lstStyle/>
          <a:p>
            <a:fld id="{D5A7E4E9-25BD-4326-AFBC-24F73621A76C}" type="slidenum">
              <a:rPr lang="en-IN" smtClean="0"/>
              <a:t>2</a:t>
            </a:fld>
            <a:endParaRPr lang="en-IN"/>
          </a:p>
        </p:txBody>
      </p:sp>
    </p:spTree>
    <p:extLst>
      <p:ext uri="{BB962C8B-B14F-4D97-AF65-F5344CB8AC3E}">
        <p14:creationId xmlns:p14="http://schemas.microsoft.com/office/powerpoint/2010/main" val="2126181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1EE-3E51-43B5-B09D-A199AB1A3818}"/>
              </a:ext>
            </a:extLst>
          </p:cNvPr>
          <p:cNvSpPr>
            <a:spLocks noGrp="1"/>
          </p:cNvSpPr>
          <p:nvPr>
            <p:ph type="title"/>
          </p:nvPr>
        </p:nvSpPr>
        <p:spPr>
          <a:xfrm>
            <a:off x="457200" y="236140"/>
            <a:ext cx="3200400" cy="2286000"/>
          </a:xfrm>
        </p:spPr>
        <p:txBody>
          <a:bodyPr>
            <a:normAutofit fontScale="90000"/>
          </a:bodyPr>
          <a:lstStyle/>
          <a:p>
            <a:r>
              <a:rPr lang="en-IN" dirty="0"/>
              <a:t>PIE CHART ILLUSTRATION OF JUDUCIAL MAGISTRATE 2 IN 2004</a:t>
            </a:r>
          </a:p>
        </p:txBody>
      </p:sp>
      <p:pic>
        <p:nvPicPr>
          <p:cNvPr id="6" name="Content Placeholder 5">
            <a:extLst>
              <a:ext uri="{FF2B5EF4-FFF2-40B4-BE49-F238E27FC236}">
                <a16:creationId xmlns:a16="http://schemas.microsoft.com/office/drawing/2014/main" id="{1CA047DC-FF7D-4F83-A623-5A8302C958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415" t="40834" r="49983" b="29483"/>
          <a:stretch/>
        </p:blipFill>
        <p:spPr>
          <a:xfrm>
            <a:off x="5048585" y="1206632"/>
            <a:ext cx="5361313" cy="4428710"/>
          </a:xfrm>
        </p:spPr>
      </p:pic>
      <p:sp>
        <p:nvSpPr>
          <p:cNvPr id="4" name="Text Placeholder 3">
            <a:extLst>
              <a:ext uri="{FF2B5EF4-FFF2-40B4-BE49-F238E27FC236}">
                <a16:creationId xmlns:a16="http://schemas.microsoft.com/office/drawing/2014/main" id="{1D48C6DB-A341-42B9-A0E1-1064882D4505}"/>
              </a:ext>
            </a:extLst>
          </p:cNvPr>
          <p:cNvSpPr>
            <a:spLocks noGrp="1"/>
          </p:cNvSpPr>
          <p:nvPr>
            <p:ph type="body" sz="half" idx="2"/>
          </p:nvPr>
        </p:nvSpPr>
        <p:spPr/>
        <p:txBody>
          <a:bodyPr>
            <a:normAutofit lnSpcReduction="10000"/>
          </a:bodyPr>
          <a:lstStyle/>
          <a:p>
            <a:r>
              <a:rPr lang="en-IN" sz="2000" dirty="0"/>
              <a:t>Since the number of pending cases per year for Judicial Magistrate 2 in the year 2004 contains outliers, the adjoining pie chart has been plotted to illustrate the contributions of the varying spans of years.  The maximum number of pending cases have been observed in the recent 6-12 months.</a:t>
            </a:r>
          </a:p>
          <a:p>
            <a:endParaRPr lang="en-IN" dirty="0"/>
          </a:p>
        </p:txBody>
      </p:sp>
      <p:sp>
        <p:nvSpPr>
          <p:cNvPr id="3" name="Slide Number Placeholder 2">
            <a:extLst>
              <a:ext uri="{FF2B5EF4-FFF2-40B4-BE49-F238E27FC236}">
                <a16:creationId xmlns:a16="http://schemas.microsoft.com/office/drawing/2014/main" id="{271E95F5-0E16-4E99-8FF2-4B4B909AC732}"/>
              </a:ext>
            </a:extLst>
          </p:cNvPr>
          <p:cNvSpPr>
            <a:spLocks noGrp="1"/>
          </p:cNvSpPr>
          <p:nvPr>
            <p:ph type="sldNum" sz="quarter" idx="12"/>
          </p:nvPr>
        </p:nvSpPr>
        <p:spPr/>
        <p:txBody>
          <a:bodyPr/>
          <a:lstStyle/>
          <a:p>
            <a:fld id="{D5A7E4E9-25BD-4326-AFBC-24F73621A76C}" type="slidenum">
              <a:rPr lang="en-IN" smtClean="0"/>
              <a:t>20</a:t>
            </a:fld>
            <a:endParaRPr lang="en-IN"/>
          </a:p>
        </p:txBody>
      </p:sp>
    </p:spTree>
    <p:extLst>
      <p:ext uri="{BB962C8B-B14F-4D97-AF65-F5344CB8AC3E}">
        <p14:creationId xmlns:p14="http://schemas.microsoft.com/office/powerpoint/2010/main" val="2954047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7312-1002-45AC-B425-588CC36BD43C}"/>
              </a:ext>
            </a:extLst>
          </p:cNvPr>
          <p:cNvSpPr>
            <a:spLocks noGrp="1"/>
          </p:cNvSpPr>
          <p:nvPr>
            <p:ph type="title"/>
          </p:nvPr>
        </p:nvSpPr>
        <p:spPr>
          <a:xfrm>
            <a:off x="457200" y="594359"/>
            <a:ext cx="3200400" cy="1630367"/>
          </a:xfrm>
        </p:spPr>
        <p:txBody>
          <a:bodyPr>
            <a:normAutofit fontScale="90000"/>
          </a:bodyPr>
          <a:lstStyle/>
          <a:p>
            <a:r>
              <a:rPr lang="en-IN" dirty="0"/>
              <a:t>BOX PLOT ILLUSTRATION OF SPECIAL JUDICIAL MAGISTRATE</a:t>
            </a:r>
          </a:p>
        </p:txBody>
      </p:sp>
      <p:pic>
        <p:nvPicPr>
          <p:cNvPr id="6" name="Content Placeholder 5">
            <a:extLst>
              <a:ext uri="{FF2B5EF4-FFF2-40B4-BE49-F238E27FC236}">
                <a16:creationId xmlns:a16="http://schemas.microsoft.com/office/drawing/2014/main" id="{86AE4382-E115-4CC2-9910-FF8C0AA6A0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161" t="40577" r="53432" b="29225"/>
          <a:stretch/>
        </p:blipFill>
        <p:spPr>
          <a:xfrm>
            <a:off x="4664899" y="1143000"/>
            <a:ext cx="6838459" cy="4572000"/>
          </a:xfrm>
        </p:spPr>
      </p:pic>
      <p:sp>
        <p:nvSpPr>
          <p:cNvPr id="4" name="Text Placeholder 3">
            <a:extLst>
              <a:ext uri="{FF2B5EF4-FFF2-40B4-BE49-F238E27FC236}">
                <a16:creationId xmlns:a16="http://schemas.microsoft.com/office/drawing/2014/main" id="{BA85D305-4D63-4812-80F1-6E8F3509D25D}"/>
              </a:ext>
            </a:extLst>
          </p:cNvPr>
          <p:cNvSpPr>
            <a:spLocks noGrp="1"/>
          </p:cNvSpPr>
          <p:nvPr>
            <p:ph type="body" sz="half" idx="2"/>
          </p:nvPr>
        </p:nvSpPr>
        <p:spPr/>
        <p:txBody>
          <a:bodyPr>
            <a:normAutofit/>
          </a:bodyPr>
          <a:lstStyle/>
          <a:p>
            <a:r>
              <a:rPr lang="en-IN" sz="2400" dirty="0"/>
              <a:t>The adjacent box plot illustrates that the data is not normally distributed as it contains an outlier.</a:t>
            </a:r>
          </a:p>
        </p:txBody>
      </p:sp>
      <p:sp>
        <p:nvSpPr>
          <p:cNvPr id="3" name="Slide Number Placeholder 2">
            <a:extLst>
              <a:ext uri="{FF2B5EF4-FFF2-40B4-BE49-F238E27FC236}">
                <a16:creationId xmlns:a16="http://schemas.microsoft.com/office/drawing/2014/main" id="{511B44A2-34CB-45CF-81AA-7528CEABF0AE}"/>
              </a:ext>
            </a:extLst>
          </p:cNvPr>
          <p:cNvSpPr>
            <a:spLocks noGrp="1"/>
          </p:cNvSpPr>
          <p:nvPr>
            <p:ph type="sldNum" sz="quarter" idx="12"/>
          </p:nvPr>
        </p:nvSpPr>
        <p:spPr/>
        <p:txBody>
          <a:bodyPr/>
          <a:lstStyle/>
          <a:p>
            <a:fld id="{D5A7E4E9-25BD-4326-AFBC-24F73621A76C}" type="slidenum">
              <a:rPr lang="en-IN" smtClean="0"/>
              <a:t>21</a:t>
            </a:fld>
            <a:endParaRPr lang="en-IN"/>
          </a:p>
        </p:txBody>
      </p:sp>
    </p:spTree>
    <p:extLst>
      <p:ext uri="{BB962C8B-B14F-4D97-AF65-F5344CB8AC3E}">
        <p14:creationId xmlns:p14="http://schemas.microsoft.com/office/powerpoint/2010/main" val="2178958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5ADD-5883-4AD1-8671-32354C46D238}"/>
              </a:ext>
            </a:extLst>
          </p:cNvPr>
          <p:cNvSpPr>
            <a:spLocks noGrp="1"/>
          </p:cNvSpPr>
          <p:nvPr>
            <p:ph type="title"/>
          </p:nvPr>
        </p:nvSpPr>
        <p:spPr>
          <a:xfrm>
            <a:off x="254524" y="236127"/>
            <a:ext cx="3667027" cy="1102480"/>
          </a:xfrm>
        </p:spPr>
        <p:txBody>
          <a:bodyPr>
            <a:normAutofit/>
          </a:bodyPr>
          <a:lstStyle/>
          <a:p>
            <a:r>
              <a:rPr lang="en-IN" sz="2400" dirty="0"/>
              <a:t>BAR GRAPH AND PIE CHART ILLUSTRATION OF SPECIAL JUDICIAL MAGISTRATE</a:t>
            </a:r>
          </a:p>
        </p:txBody>
      </p:sp>
      <p:pic>
        <p:nvPicPr>
          <p:cNvPr id="6" name="Content Placeholder 5">
            <a:extLst>
              <a:ext uri="{FF2B5EF4-FFF2-40B4-BE49-F238E27FC236}">
                <a16:creationId xmlns:a16="http://schemas.microsoft.com/office/drawing/2014/main" id="{07756F53-6F49-443C-988A-E327879DA8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451" t="44384" r="52415" b="23804"/>
          <a:stretch/>
        </p:blipFill>
        <p:spPr>
          <a:xfrm>
            <a:off x="4274032" y="236127"/>
            <a:ext cx="3996419" cy="2830396"/>
          </a:xfrm>
        </p:spPr>
      </p:pic>
      <p:sp>
        <p:nvSpPr>
          <p:cNvPr id="4" name="Text Placeholder 3">
            <a:extLst>
              <a:ext uri="{FF2B5EF4-FFF2-40B4-BE49-F238E27FC236}">
                <a16:creationId xmlns:a16="http://schemas.microsoft.com/office/drawing/2014/main" id="{78864773-AEF8-49AA-833F-61F972B52339}"/>
              </a:ext>
            </a:extLst>
          </p:cNvPr>
          <p:cNvSpPr>
            <a:spLocks noGrp="1"/>
          </p:cNvSpPr>
          <p:nvPr>
            <p:ph type="body" sz="half" idx="2"/>
          </p:nvPr>
        </p:nvSpPr>
        <p:spPr>
          <a:xfrm>
            <a:off x="169682" y="1338607"/>
            <a:ext cx="3667026" cy="5439265"/>
          </a:xfrm>
        </p:spPr>
        <p:txBody>
          <a:bodyPr>
            <a:normAutofit/>
          </a:bodyPr>
          <a:lstStyle/>
          <a:p>
            <a:r>
              <a:rPr lang="en-IN" dirty="0"/>
              <a:t>From the adjacent graph, we can infer that there is a clear outlier in the year 2006 because the total number of pending cases is significantly higher as compared to the other years. This rise could be attributed to </a:t>
            </a:r>
          </a:p>
          <a:p>
            <a:pPr marL="285750" indent="-285750">
              <a:buFont typeface="Arial" panose="020B0604020202020204" pitchFamily="34" charset="0"/>
              <a:buChar char="•"/>
            </a:pPr>
            <a:r>
              <a:rPr lang="en-IN" sz="1600" dirty="0"/>
              <a:t>the </a:t>
            </a:r>
            <a:r>
              <a:rPr lang="en-US" sz="1600" dirty="0"/>
              <a:t>fall of the Congress-led government through a political coup leading to a new Janata Dal (Secular)-</a:t>
            </a:r>
            <a:r>
              <a:rPr lang="en-US" sz="1600" dirty="0" err="1"/>
              <a:t>Bharatiya</a:t>
            </a:r>
            <a:r>
              <a:rPr lang="en-US" sz="1600" dirty="0"/>
              <a:t> Janata Party coalition,</a:t>
            </a:r>
          </a:p>
          <a:p>
            <a:pPr marL="285750" indent="-285750">
              <a:buFont typeface="Arial" panose="020B0604020202020204" pitchFamily="34" charset="0"/>
              <a:buChar char="•"/>
            </a:pPr>
            <a:r>
              <a:rPr lang="en-US" sz="1600" dirty="0"/>
              <a:t>arrest of two Pakistani militants</a:t>
            </a:r>
          </a:p>
          <a:p>
            <a:pPr marL="285750" indent="-285750">
              <a:buFont typeface="Arial" panose="020B0604020202020204" pitchFamily="34" charset="0"/>
              <a:buChar char="•"/>
            </a:pPr>
            <a:r>
              <a:rPr lang="en-US" sz="1600" dirty="0"/>
              <a:t> the row set off by bribery allegation against Chief Minister H D Kumaraswamy. </a:t>
            </a:r>
          </a:p>
          <a:p>
            <a:pPr marL="285750" indent="-285750">
              <a:buFont typeface="Arial" panose="020B0604020202020204" pitchFamily="34" charset="0"/>
              <a:buChar char="•"/>
            </a:pPr>
            <a:r>
              <a:rPr lang="en-US" sz="1600" dirty="0"/>
              <a:t>2 militants of Pakistan-based terrorist outfit Al-</a:t>
            </a:r>
            <a:r>
              <a:rPr lang="en-US" sz="1600" dirty="0" err="1"/>
              <a:t>Badr</a:t>
            </a:r>
            <a:r>
              <a:rPr lang="en-US" sz="1600" dirty="0"/>
              <a:t>. </a:t>
            </a:r>
          </a:p>
          <a:p>
            <a:pPr marL="285750" indent="-285750">
              <a:buFont typeface="Arial" panose="020B0604020202020204" pitchFamily="34" charset="0"/>
              <a:buChar char="•"/>
            </a:pPr>
            <a:r>
              <a:rPr lang="en-US" sz="1600" dirty="0"/>
              <a:t>7 Lashkar-e-</a:t>
            </a:r>
            <a:r>
              <a:rPr lang="en-US" sz="1600" dirty="0" err="1"/>
              <a:t>Tayiba</a:t>
            </a:r>
            <a:r>
              <a:rPr lang="en-US" sz="1600" dirty="0"/>
              <a:t> militants were arrested in connection with a shootout at IISC Bengaluru. </a:t>
            </a:r>
            <a:endParaRPr lang="en-IN" sz="1600" dirty="0"/>
          </a:p>
        </p:txBody>
      </p:sp>
      <p:sp>
        <p:nvSpPr>
          <p:cNvPr id="7" name="TextBox 6">
            <a:extLst>
              <a:ext uri="{FF2B5EF4-FFF2-40B4-BE49-F238E27FC236}">
                <a16:creationId xmlns:a16="http://schemas.microsoft.com/office/drawing/2014/main" id="{F542EA9A-5343-4A1F-B1EF-65A97B0FEF7A}"/>
              </a:ext>
            </a:extLst>
          </p:cNvPr>
          <p:cNvSpPr txBox="1"/>
          <p:nvPr/>
        </p:nvSpPr>
        <p:spPr>
          <a:xfrm>
            <a:off x="4737651" y="4864231"/>
            <a:ext cx="6185738" cy="1200329"/>
          </a:xfrm>
          <a:prstGeom prst="rect">
            <a:avLst/>
          </a:prstGeom>
          <a:noFill/>
        </p:spPr>
        <p:txBody>
          <a:bodyPr wrap="square" rtlCol="0">
            <a:spAutoFit/>
          </a:bodyPr>
          <a:lstStyle/>
          <a:p>
            <a:r>
              <a:rPr lang="en-IN" dirty="0"/>
              <a:t>Owing to the aforementioned factors, the number of legal cases under the Special Judicial Magistrate may have increased which explains the rise in the number of pending cases in the year 2006.</a:t>
            </a:r>
          </a:p>
        </p:txBody>
      </p:sp>
      <p:pic>
        <p:nvPicPr>
          <p:cNvPr id="10" name="Content Placeholder 5">
            <a:extLst>
              <a:ext uri="{FF2B5EF4-FFF2-40B4-BE49-F238E27FC236}">
                <a16:creationId xmlns:a16="http://schemas.microsoft.com/office/drawing/2014/main" id="{0CB292EA-B775-42CD-AA47-11128F0C6EFE}"/>
              </a:ext>
            </a:extLst>
          </p:cNvPr>
          <p:cNvPicPr>
            <a:picLocks noChangeAspect="1"/>
          </p:cNvPicPr>
          <p:nvPr/>
        </p:nvPicPr>
        <p:blipFill rotWithShape="1">
          <a:blip r:embed="rId3">
            <a:extLst>
              <a:ext uri="{28A0092B-C50C-407E-A947-70E740481C1C}">
                <a14:useLocalDpi xmlns:a14="http://schemas.microsoft.com/office/drawing/2010/main" val="0"/>
              </a:ext>
            </a:extLst>
          </a:blip>
          <a:srcRect l="19951" t="40318" r="49656" b="30257"/>
          <a:stretch/>
        </p:blipFill>
        <p:spPr>
          <a:xfrm>
            <a:off x="8765318" y="1762813"/>
            <a:ext cx="3426682" cy="2830397"/>
          </a:xfrm>
          <a:prstGeom prst="rect">
            <a:avLst/>
          </a:prstGeom>
        </p:spPr>
      </p:pic>
      <p:sp>
        <p:nvSpPr>
          <p:cNvPr id="3" name="Slide Number Placeholder 2">
            <a:extLst>
              <a:ext uri="{FF2B5EF4-FFF2-40B4-BE49-F238E27FC236}">
                <a16:creationId xmlns:a16="http://schemas.microsoft.com/office/drawing/2014/main" id="{5ACDAF27-4286-4B47-AFBF-FEE6D77A308C}"/>
              </a:ext>
            </a:extLst>
          </p:cNvPr>
          <p:cNvSpPr>
            <a:spLocks noGrp="1"/>
          </p:cNvSpPr>
          <p:nvPr>
            <p:ph type="sldNum" sz="quarter" idx="12"/>
          </p:nvPr>
        </p:nvSpPr>
        <p:spPr/>
        <p:txBody>
          <a:bodyPr/>
          <a:lstStyle/>
          <a:p>
            <a:fld id="{D5A7E4E9-25BD-4326-AFBC-24F73621A76C}" type="slidenum">
              <a:rPr lang="en-IN" smtClean="0"/>
              <a:t>22</a:t>
            </a:fld>
            <a:endParaRPr lang="en-IN"/>
          </a:p>
        </p:txBody>
      </p:sp>
    </p:spTree>
    <p:extLst>
      <p:ext uri="{BB962C8B-B14F-4D97-AF65-F5344CB8AC3E}">
        <p14:creationId xmlns:p14="http://schemas.microsoft.com/office/powerpoint/2010/main" val="247234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DABCC-2CCA-4DB2-A411-0920FC77A6B8}"/>
              </a:ext>
            </a:extLst>
          </p:cNvPr>
          <p:cNvSpPr>
            <a:spLocks noGrp="1"/>
          </p:cNvSpPr>
          <p:nvPr>
            <p:ph type="title"/>
          </p:nvPr>
        </p:nvSpPr>
        <p:spPr>
          <a:xfrm>
            <a:off x="207391" y="188536"/>
            <a:ext cx="3723586" cy="1725105"/>
          </a:xfrm>
        </p:spPr>
        <p:txBody>
          <a:bodyPr>
            <a:normAutofit fontScale="90000"/>
          </a:bodyPr>
          <a:lstStyle/>
          <a:p>
            <a:r>
              <a:rPr lang="en-IN" dirty="0"/>
              <a:t>BOX PLOT AND BAR GRAPH ILLUSTRATIONS OF OTHER COURTS</a:t>
            </a:r>
          </a:p>
        </p:txBody>
      </p:sp>
      <p:sp>
        <p:nvSpPr>
          <p:cNvPr id="4" name="Text Placeholder 3">
            <a:extLst>
              <a:ext uri="{FF2B5EF4-FFF2-40B4-BE49-F238E27FC236}">
                <a16:creationId xmlns:a16="http://schemas.microsoft.com/office/drawing/2014/main" id="{8A12244C-DE0A-4A11-89D6-B563C02783E3}"/>
              </a:ext>
            </a:extLst>
          </p:cNvPr>
          <p:cNvSpPr>
            <a:spLocks noGrp="1"/>
          </p:cNvSpPr>
          <p:nvPr>
            <p:ph type="body" sz="half" idx="2"/>
          </p:nvPr>
        </p:nvSpPr>
        <p:spPr>
          <a:xfrm>
            <a:off x="273377" y="2262433"/>
            <a:ext cx="3384223" cy="4042771"/>
          </a:xfrm>
        </p:spPr>
        <p:txBody>
          <a:bodyPr>
            <a:normAutofit/>
          </a:bodyPr>
          <a:lstStyle/>
          <a:p>
            <a:r>
              <a:rPr lang="en-IN" sz="2000" dirty="0"/>
              <a:t>The adjacent graph indicates that the number of pending cases per year in other courts is not normally distributed and is right skewed. It contains clear outliers in the year 2007 and 2008.</a:t>
            </a:r>
          </a:p>
        </p:txBody>
      </p:sp>
      <p:pic>
        <p:nvPicPr>
          <p:cNvPr id="9" name="Content Placeholder 8">
            <a:extLst>
              <a:ext uri="{FF2B5EF4-FFF2-40B4-BE49-F238E27FC236}">
                <a16:creationId xmlns:a16="http://schemas.microsoft.com/office/drawing/2014/main" id="{45597CCF-1CCB-4C03-88EA-388945E56BE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742" t="40320" r="53286" b="28638"/>
          <a:stretch/>
        </p:blipFill>
        <p:spPr>
          <a:xfrm>
            <a:off x="4475425" y="0"/>
            <a:ext cx="4058974" cy="2846896"/>
          </a:xfrm>
        </p:spPr>
      </p:pic>
      <p:pic>
        <p:nvPicPr>
          <p:cNvPr id="11" name="Picture 10">
            <a:extLst>
              <a:ext uri="{FF2B5EF4-FFF2-40B4-BE49-F238E27FC236}">
                <a16:creationId xmlns:a16="http://schemas.microsoft.com/office/drawing/2014/main" id="{C0AE899F-01D0-4DED-8110-875B2F05DB28}"/>
              </a:ext>
            </a:extLst>
          </p:cNvPr>
          <p:cNvPicPr>
            <a:picLocks noChangeAspect="1"/>
          </p:cNvPicPr>
          <p:nvPr/>
        </p:nvPicPr>
        <p:blipFill rotWithShape="1">
          <a:blip r:embed="rId3">
            <a:extLst>
              <a:ext uri="{28A0092B-C50C-407E-A947-70E740481C1C}">
                <a14:useLocalDpi xmlns:a14="http://schemas.microsoft.com/office/drawing/2010/main" val="0"/>
              </a:ext>
            </a:extLst>
          </a:blip>
          <a:srcRect l="21263" t="44948" r="52487" b="24124"/>
          <a:stretch/>
        </p:blipFill>
        <p:spPr>
          <a:xfrm>
            <a:off x="6683605" y="3176723"/>
            <a:ext cx="5305720" cy="3516308"/>
          </a:xfrm>
          <a:prstGeom prst="rect">
            <a:avLst/>
          </a:prstGeom>
        </p:spPr>
      </p:pic>
      <p:sp>
        <p:nvSpPr>
          <p:cNvPr id="3" name="Slide Number Placeholder 2">
            <a:extLst>
              <a:ext uri="{FF2B5EF4-FFF2-40B4-BE49-F238E27FC236}">
                <a16:creationId xmlns:a16="http://schemas.microsoft.com/office/drawing/2014/main" id="{D8FC8E41-62BD-4292-AFC8-938389DB6EC1}"/>
              </a:ext>
            </a:extLst>
          </p:cNvPr>
          <p:cNvSpPr>
            <a:spLocks noGrp="1"/>
          </p:cNvSpPr>
          <p:nvPr>
            <p:ph type="sldNum" sz="quarter" idx="12"/>
          </p:nvPr>
        </p:nvSpPr>
        <p:spPr/>
        <p:txBody>
          <a:bodyPr/>
          <a:lstStyle/>
          <a:p>
            <a:fld id="{D5A7E4E9-25BD-4326-AFBC-24F73621A76C}" type="slidenum">
              <a:rPr lang="en-IN" smtClean="0"/>
              <a:t>23</a:t>
            </a:fld>
            <a:endParaRPr lang="en-IN"/>
          </a:p>
        </p:txBody>
      </p:sp>
    </p:spTree>
    <p:extLst>
      <p:ext uri="{BB962C8B-B14F-4D97-AF65-F5344CB8AC3E}">
        <p14:creationId xmlns:p14="http://schemas.microsoft.com/office/powerpoint/2010/main" val="4186625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3B4E0D-0A72-415A-9AB7-D6027F431EA6}"/>
              </a:ext>
            </a:extLst>
          </p:cNvPr>
          <p:cNvSpPr/>
          <p:nvPr/>
        </p:nvSpPr>
        <p:spPr>
          <a:xfrm>
            <a:off x="2149312" y="2194537"/>
            <a:ext cx="7126664" cy="2308324"/>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a:p>
            <a:pPr algn="ctr"/>
            <a:endPar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Slide Number Placeholder 3">
            <a:extLst>
              <a:ext uri="{FF2B5EF4-FFF2-40B4-BE49-F238E27FC236}">
                <a16:creationId xmlns:a16="http://schemas.microsoft.com/office/drawing/2014/main" id="{41FA714B-41DE-487E-97C3-4EF700838248}"/>
              </a:ext>
            </a:extLst>
          </p:cNvPr>
          <p:cNvSpPr>
            <a:spLocks noGrp="1"/>
          </p:cNvSpPr>
          <p:nvPr>
            <p:ph type="sldNum" sz="quarter" idx="12"/>
          </p:nvPr>
        </p:nvSpPr>
        <p:spPr/>
        <p:txBody>
          <a:bodyPr/>
          <a:lstStyle/>
          <a:p>
            <a:fld id="{D5A7E4E9-25BD-4326-AFBC-24F73621A76C}" type="slidenum">
              <a:rPr lang="en-IN" smtClean="0"/>
              <a:t>24</a:t>
            </a:fld>
            <a:endParaRPr lang="en-IN"/>
          </a:p>
        </p:txBody>
      </p:sp>
      <p:sp>
        <p:nvSpPr>
          <p:cNvPr id="6" name="Rectangle 5">
            <a:extLst>
              <a:ext uri="{FF2B5EF4-FFF2-40B4-BE49-F238E27FC236}">
                <a16:creationId xmlns:a16="http://schemas.microsoft.com/office/drawing/2014/main" id="{2B3AC2CB-EAD2-4CF2-993C-86C90E2354F0}"/>
              </a:ext>
            </a:extLst>
          </p:cNvPr>
          <p:cNvSpPr/>
          <p:nvPr/>
        </p:nvSpPr>
        <p:spPr>
          <a:xfrm>
            <a:off x="3261674" y="3709213"/>
            <a:ext cx="4713404" cy="2369880"/>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endParaRPr lang="en-US" sz="3200" b="0" cap="none" spc="0" dirty="0">
              <a:ln w="0"/>
              <a:solidFill>
                <a:schemeClr val="accent1"/>
              </a:solidFill>
              <a:effectLst>
                <a:outerShdw blurRad="38100" dist="25400" dir="5400000" algn="ctr" rotWithShape="0">
                  <a:srgbClr val="6E747A">
                    <a:alpha val="43000"/>
                  </a:srgbClr>
                </a:outerShdw>
              </a:effectLst>
            </a:endParaRPr>
          </a:p>
          <a:p>
            <a:pPr algn="ctr"/>
            <a:r>
              <a:rPr lang="en-US" sz="2800" b="0" cap="none" spc="0" dirty="0">
                <a:ln w="0"/>
                <a:solidFill>
                  <a:schemeClr val="accent1"/>
                </a:solidFill>
                <a:effectLst>
                  <a:outerShdw blurRad="38100" dist="25400" dir="5400000" algn="ctr" rotWithShape="0">
                    <a:srgbClr val="6E747A">
                      <a:alpha val="43000"/>
                    </a:srgbClr>
                  </a:outerShdw>
                </a:effectLst>
              </a:rPr>
              <a:t>Siddhant </a:t>
            </a:r>
            <a:r>
              <a:rPr lang="en-US" sz="2800" b="0" cap="none" spc="0" dirty="0" err="1">
                <a:ln w="0"/>
                <a:solidFill>
                  <a:schemeClr val="accent1"/>
                </a:solidFill>
                <a:effectLst>
                  <a:outerShdw blurRad="38100" dist="25400" dir="5400000" algn="ctr" rotWithShape="0">
                    <a:srgbClr val="6E747A">
                      <a:alpha val="43000"/>
                    </a:srgbClr>
                  </a:outerShdw>
                </a:effectLst>
              </a:rPr>
              <a:t>Samwayak</a:t>
            </a:r>
            <a:endParaRPr lang="en-US" sz="2800" b="0" cap="none" spc="0" dirty="0">
              <a:ln w="0"/>
              <a:solidFill>
                <a:schemeClr val="accent1"/>
              </a:solidFill>
              <a:effectLst>
                <a:outerShdw blurRad="38100" dist="25400" dir="5400000" algn="ctr" rotWithShape="0">
                  <a:srgbClr val="6E747A">
                    <a:alpha val="43000"/>
                  </a:srgbClr>
                </a:outerShdw>
              </a:effectLst>
            </a:endParaRPr>
          </a:p>
          <a:p>
            <a:pPr algn="ctr"/>
            <a:r>
              <a:rPr lang="en-US" sz="2800" b="0" cap="none" spc="0" dirty="0">
                <a:ln w="0"/>
                <a:solidFill>
                  <a:schemeClr val="accent1"/>
                </a:solidFill>
                <a:effectLst>
                  <a:outerShdw blurRad="38100" dist="25400" dir="5400000" algn="ctr" rotWithShape="0">
                    <a:srgbClr val="6E747A">
                      <a:alpha val="43000"/>
                    </a:srgbClr>
                  </a:outerShdw>
                </a:effectLst>
              </a:rPr>
              <a:t>Vikash Agarwal</a:t>
            </a:r>
          </a:p>
          <a:p>
            <a:pPr algn="ctr"/>
            <a:r>
              <a:rPr lang="en-US" sz="2800" dirty="0">
                <a:ln w="0"/>
                <a:solidFill>
                  <a:schemeClr val="accent1"/>
                </a:solidFill>
                <a:effectLst>
                  <a:outerShdw blurRad="38100" dist="25400" dir="5400000" algn="ctr" rotWithShape="0">
                    <a:srgbClr val="6E747A">
                      <a:alpha val="43000"/>
                    </a:srgbClr>
                  </a:outerShdw>
                </a:effectLst>
              </a:rPr>
              <a:t>Satyam Lal</a:t>
            </a:r>
          </a:p>
          <a:p>
            <a:pPr algn="ctr"/>
            <a:endParaRPr lang="en-IN" sz="3200" b="0" cap="none" spc="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B27875AB-1409-4022-95CE-A75DC88BF2D0}"/>
              </a:ext>
            </a:extLst>
          </p:cNvPr>
          <p:cNvSpPr txBox="1"/>
          <p:nvPr/>
        </p:nvSpPr>
        <p:spPr>
          <a:xfrm>
            <a:off x="3261674" y="3709213"/>
            <a:ext cx="1513363" cy="369332"/>
          </a:xfrm>
          <a:prstGeom prst="rect">
            <a:avLst/>
          </a:prstGeom>
          <a:noFill/>
        </p:spPr>
        <p:txBody>
          <a:bodyPr wrap="none" rtlCol="0">
            <a:spAutoFit/>
          </a:bodyPr>
          <a:lstStyle/>
          <a:p>
            <a:r>
              <a:rPr lang="en-IN" dirty="0">
                <a:solidFill>
                  <a:schemeClr val="accent1"/>
                </a:solidFill>
              </a:rPr>
              <a:t>COMPILED BY:</a:t>
            </a:r>
          </a:p>
        </p:txBody>
      </p:sp>
    </p:spTree>
    <p:extLst>
      <p:ext uri="{BB962C8B-B14F-4D97-AF65-F5344CB8AC3E}">
        <p14:creationId xmlns:p14="http://schemas.microsoft.com/office/powerpoint/2010/main" val="2674427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B5F31-898D-4E13-A81D-2264C26F1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8300"/>
            <a:ext cx="6096000" cy="3427326"/>
          </a:xfrm>
          <a:prstGeom prst="rect">
            <a:avLst/>
          </a:prstGeom>
        </p:spPr>
      </p:pic>
      <p:pic>
        <p:nvPicPr>
          <p:cNvPr id="5" name="Picture 4">
            <a:extLst>
              <a:ext uri="{FF2B5EF4-FFF2-40B4-BE49-F238E27FC236}">
                <a16:creationId xmlns:a16="http://schemas.microsoft.com/office/drawing/2014/main" id="{E347AB04-199F-4B55-AF6D-F19BA0412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18299"/>
            <a:ext cx="6096000" cy="3429000"/>
          </a:xfrm>
          <a:prstGeom prst="rect">
            <a:avLst/>
          </a:prstGeom>
        </p:spPr>
      </p:pic>
      <p:sp>
        <p:nvSpPr>
          <p:cNvPr id="6" name="TextBox 5">
            <a:extLst>
              <a:ext uri="{FF2B5EF4-FFF2-40B4-BE49-F238E27FC236}">
                <a16:creationId xmlns:a16="http://schemas.microsoft.com/office/drawing/2014/main" id="{45ACEB0D-CFD3-4FBF-AF0A-0078725CE71B}"/>
              </a:ext>
            </a:extLst>
          </p:cNvPr>
          <p:cNvSpPr txBox="1"/>
          <p:nvPr/>
        </p:nvSpPr>
        <p:spPr>
          <a:xfrm>
            <a:off x="84841" y="4124052"/>
            <a:ext cx="6096000" cy="369332"/>
          </a:xfrm>
          <a:prstGeom prst="rect">
            <a:avLst/>
          </a:prstGeom>
          <a:noFill/>
        </p:spPr>
        <p:txBody>
          <a:bodyPr wrap="square" rtlCol="0">
            <a:spAutoFit/>
          </a:bodyPr>
          <a:lstStyle/>
          <a:p>
            <a:pPr algn="ctr"/>
            <a:r>
              <a:rPr lang="en-IN" dirty="0"/>
              <a:t>                       UNCLEANED DATA </a:t>
            </a:r>
          </a:p>
        </p:txBody>
      </p:sp>
      <p:sp>
        <p:nvSpPr>
          <p:cNvPr id="8" name="TextBox 7">
            <a:extLst>
              <a:ext uri="{FF2B5EF4-FFF2-40B4-BE49-F238E27FC236}">
                <a16:creationId xmlns:a16="http://schemas.microsoft.com/office/drawing/2014/main" id="{0EBD4BA1-DC46-46E2-AE31-139781D6DD2F}"/>
              </a:ext>
            </a:extLst>
          </p:cNvPr>
          <p:cNvSpPr txBox="1"/>
          <p:nvPr/>
        </p:nvSpPr>
        <p:spPr>
          <a:xfrm>
            <a:off x="6096001" y="4115890"/>
            <a:ext cx="6011158" cy="369333"/>
          </a:xfrm>
          <a:prstGeom prst="rect">
            <a:avLst/>
          </a:prstGeom>
          <a:noFill/>
        </p:spPr>
        <p:txBody>
          <a:bodyPr wrap="square" rtlCol="0">
            <a:spAutoFit/>
          </a:bodyPr>
          <a:lstStyle/>
          <a:p>
            <a:pPr algn="ctr"/>
            <a:r>
              <a:rPr lang="en-IN" dirty="0"/>
              <a:t>CLEANED DATA</a:t>
            </a:r>
          </a:p>
        </p:txBody>
      </p:sp>
      <p:sp>
        <p:nvSpPr>
          <p:cNvPr id="13" name="TextBox 12">
            <a:extLst>
              <a:ext uri="{FF2B5EF4-FFF2-40B4-BE49-F238E27FC236}">
                <a16:creationId xmlns:a16="http://schemas.microsoft.com/office/drawing/2014/main" id="{EFCCFA7A-6715-47E1-B77B-C7A533CD9129}"/>
              </a:ext>
            </a:extLst>
          </p:cNvPr>
          <p:cNvSpPr txBox="1"/>
          <p:nvPr/>
        </p:nvSpPr>
        <p:spPr>
          <a:xfrm>
            <a:off x="245096" y="4607845"/>
            <a:ext cx="12031744" cy="1200329"/>
          </a:xfrm>
          <a:prstGeom prst="rect">
            <a:avLst/>
          </a:prstGeom>
          <a:noFill/>
        </p:spPr>
        <p:txBody>
          <a:bodyPr wrap="square" rtlCol="0">
            <a:spAutoFit/>
          </a:bodyPr>
          <a:lstStyle/>
          <a:p>
            <a:r>
              <a:rPr lang="en-US" dirty="0"/>
              <a:t>							</a:t>
            </a:r>
          </a:p>
          <a:p>
            <a:r>
              <a:rPr lang="en-US" dirty="0">
                <a:effectLst>
                  <a:outerShdw blurRad="38100" dist="38100" dir="2700000" algn="tl">
                    <a:srgbClr val="000000">
                      <a:alpha val="43137"/>
                    </a:srgbClr>
                  </a:outerShdw>
                </a:effectLst>
              </a:rPr>
              <a:t>CODE SNIPPET: 					</a:t>
            </a:r>
            <a:r>
              <a:rPr lang="en-US" dirty="0"/>
              <a:t>df=</a:t>
            </a:r>
            <a:r>
              <a:rPr lang="en-US" dirty="0" err="1"/>
              <a:t>pd.read_csv</a:t>
            </a:r>
            <a:r>
              <a:rPr lang="en-US" dirty="0"/>
              <a:t>("29_Period_of_trials_by_courts.csv")</a:t>
            </a:r>
          </a:p>
          <a:p>
            <a:r>
              <a:rPr lang="en-US" dirty="0"/>
              <a:t>								</a:t>
            </a:r>
            <a:r>
              <a:rPr lang="en-US" dirty="0" err="1"/>
              <a:t>Dff</a:t>
            </a:r>
            <a:r>
              <a:rPr lang="en-US" dirty="0"/>
              <a:t>=</a:t>
            </a:r>
            <a:r>
              <a:rPr lang="en-US" dirty="0" err="1"/>
              <a:t>df.fillna</a:t>
            </a:r>
            <a:r>
              <a:rPr lang="en-US" dirty="0"/>
              <a:t>(0)</a:t>
            </a:r>
          </a:p>
          <a:p>
            <a:r>
              <a:rPr lang="en-US" dirty="0"/>
              <a:t>								</a:t>
            </a:r>
            <a:r>
              <a:rPr lang="en-US" dirty="0" err="1"/>
              <a:t>dff.head</a:t>
            </a:r>
            <a:r>
              <a:rPr lang="en-US" dirty="0"/>
              <a:t>()</a:t>
            </a:r>
            <a:endParaRPr lang="en-IN" dirty="0"/>
          </a:p>
        </p:txBody>
      </p:sp>
      <p:sp>
        <p:nvSpPr>
          <p:cNvPr id="16" name="TextBox 15">
            <a:extLst>
              <a:ext uri="{FF2B5EF4-FFF2-40B4-BE49-F238E27FC236}">
                <a16:creationId xmlns:a16="http://schemas.microsoft.com/office/drawing/2014/main" id="{E0ACE7E4-6D02-4EB5-BEB7-684BDC9FCA1B}"/>
              </a:ext>
            </a:extLst>
          </p:cNvPr>
          <p:cNvSpPr txBox="1"/>
          <p:nvPr/>
        </p:nvSpPr>
        <p:spPr>
          <a:xfrm>
            <a:off x="0" y="95270"/>
            <a:ext cx="12031744" cy="523220"/>
          </a:xfrm>
          <a:prstGeom prst="rect">
            <a:avLst/>
          </a:prstGeom>
          <a:noFill/>
        </p:spPr>
        <p:txBody>
          <a:bodyPr wrap="square" rtlCol="0">
            <a:spAutoFit/>
          </a:bodyPr>
          <a:lstStyle/>
          <a:p>
            <a:pPr algn="ctr"/>
            <a:r>
              <a:rPr lang="en-IN" sz="2800" u="sng" dirty="0">
                <a:effectLst>
                  <a:outerShdw blurRad="38100" dist="38100" dir="2700000" algn="tl">
                    <a:srgbClr val="000000">
                      <a:alpha val="43137"/>
                    </a:srgbClr>
                  </a:outerShdw>
                </a:effectLst>
                <a:latin typeface="+mj-lt"/>
              </a:rPr>
              <a:t>DATA CLEANING</a:t>
            </a:r>
          </a:p>
        </p:txBody>
      </p:sp>
      <p:sp>
        <p:nvSpPr>
          <p:cNvPr id="17" name="Slide Number Placeholder 16">
            <a:extLst>
              <a:ext uri="{FF2B5EF4-FFF2-40B4-BE49-F238E27FC236}">
                <a16:creationId xmlns:a16="http://schemas.microsoft.com/office/drawing/2014/main" id="{E5BEA119-A193-436F-8BA4-2C63698250DA}"/>
              </a:ext>
            </a:extLst>
          </p:cNvPr>
          <p:cNvSpPr>
            <a:spLocks noGrp="1"/>
          </p:cNvSpPr>
          <p:nvPr>
            <p:ph type="sldNum" sz="quarter" idx="12"/>
          </p:nvPr>
        </p:nvSpPr>
        <p:spPr/>
        <p:txBody>
          <a:bodyPr/>
          <a:lstStyle/>
          <a:p>
            <a:fld id="{D5A7E4E9-25BD-4326-AFBC-24F73621A76C}" type="slidenum">
              <a:rPr lang="en-IN" smtClean="0"/>
              <a:t>3</a:t>
            </a:fld>
            <a:endParaRPr lang="en-IN"/>
          </a:p>
        </p:txBody>
      </p:sp>
    </p:spTree>
    <p:extLst>
      <p:ext uri="{BB962C8B-B14F-4D97-AF65-F5344CB8AC3E}">
        <p14:creationId xmlns:p14="http://schemas.microsoft.com/office/powerpoint/2010/main" val="81319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A322-E923-44DD-97B9-4DE5F0E52C05}"/>
              </a:ext>
            </a:extLst>
          </p:cNvPr>
          <p:cNvSpPr>
            <a:spLocks noGrp="1"/>
          </p:cNvSpPr>
          <p:nvPr>
            <p:ph type="title"/>
          </p:nvPr>
        </p:nvSpPr>
        <p:spPr>
          <a:xfrm>
            <a:off x="320511" y="235670"/>
            <a:ext cx="3393650" cy="1715678"/>
          </a:xfrm>
        </p:spPr>
        <p:txBody>
          <a:bodyPr>
            <a:normAutofit/>
          </a:bodyPr>
          <a:lstStyle/>
          <a:p>
            <a:r>
              <a:rPr lang="en-IN" sz="3200" dirty="0"/>
              <a:t>BOXPLOT OF DISTRICT/SESSION JUDGE </a:t>
            </a:r>
          </a:p>
        </p:txBody>
      </p:sp>
      <p:pic>
        <p:nvPicPr>
          <p:cNvPr id="6" name="Content Placeholder 5">
            <a:extLst>
              <a:ext uri="{FF2B5EF4-FFF2-40B4-BE49-F238E27FC236}">
                <a16:creationId xmlns:a16="http://schemas.microsoft.com/office/drawing/2014/main" id="{12FC9F49-1DEB-40D6-BBEB-B36194DDF9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645" t="32317" r="32089" b="19416"/>
          <a:stretch/>
        </p:blipFill>
        <p:spPr>
          <a:xfrm>
            <a:off x="4883537" y="1168923"/>
            <a:ext cx="6790125" cy="4260915"/>
          </a:xfrm>
        </p:spPr>
      </p:pic>
      <p:sp>
        <p:nvSpPr>
          <p:cNvPr id="4" name="Text Placeholder 3">
            <a:extLst>
              <a:ext uri="{FF2B5EF4-FFF2-40B4-BE49-F238E27FC236}">
                <a16:creationId xmlns:a16="http://schemas.microsoft.com/office/drawing/2014/main" id="{6F5EC993-812B-4F7D-85B2-508E34C63124}"/>
              </a:ext>
            </a:extLst>
          </p:cNvPr>
          <p:cNvSpPr>
            <a:spLocks noGrp="1"/>
          </p:cNvSpPr>
          <p:nvPr>
            <p:ph type="body" sz="half" idx="2"/>
          </p:nvPr>
        </p:nvSpPr>
        <p:spPr>
          <a:xfrm>
            <a:off x="235670" y="2394408"/>
            <a:ext cx="3676454" cy="3910796"/>
          </a:xfrm>
        </p:spPr>
        <p:txBody>
          <a:bodyPr>
            <a:noAutofit/>
          </a:bodyPr>
          <a:lstStyle/>
          <a:p>
            <a:r>
              <a:rPr lang="en-IN" sz="2200" dirty="0"/>
              <a:t>From the adjacent boxplot, we can infer that the data is normally distributed because it does not contain any outliers.</a:t>
            </a:r>
            <a:r>
              <a:rPr lang="en-US" sz="2200" dirty="0"/>
              <a:t> </a:t>
            </a:r>
            <a:endParaRPr lang="en-IN" sz="2200" dirty="0"/>
          </a:p>
        </p:txBody>
      </p:sp>
      <p:sp>
        <p:nvSpPr>
          <p:cNvPr id="3" name="Slide Number Placeholder 2">
            <a:extLst>
              <a:ext uri="{FF2B5EF4-FFF2-40B4-BE49-F238E27FC236}">
                <a16:creationId xmlns:a16="http://schemas.microsoft.com/office/drawing/2014/main" id="{A1474EDB-648D-4D02-A6CE-1AA8A26FEE0B}"/>
              </a:ext>
            </a:extLst>
          </p:cNvPr>
          <p:cNvSpPr>
            <a:spLocks noGrp="1"/>
          </p:cNvSpPr>
          <p:nvPr>
            <p:ph type="sldNum" sz="quarter" idx="12"/>
          </p:nvPr>
        </p:nvSpPr>
        <p:spPr/>
        <p:txBody>
          <a:bodyPr/>
          <a:lstStyle/>
          <a:p>
            <a:fld id="{D5A7E4E9-25BD-4326-AFBC-24F73621A76C}" type="slidenum">
              <a:rPr lang="en-IN" smtClean="0"/>
              <a:t>4</a:t>
            </a:fld>
            <a:endParaRPr lang="en-IN"/>
          </a:p>
        </p:txBody>
      </p:sp>
    </p:spTree>
    <p:extLst>
      <p:ext uri="{BB962C8B-B14F-4D97-AF65-F5344CB8AC3E}">
        <p14:creationId xmlns:p14="http://schemas.microsoft.com/office/powerpoint/2010/main" val="142872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23F4-70F9-439A-B45D-690C073B1B40}"/>
              </a:ext>
            </a:extLst>
          </p:cNvPr>
          <p:cNvSpPr>
            <a:spLocks noGrp="1"/>
          </p:cNvSpPr>
          <p:nvPr>
            <p:ph type="title"/>
          </p:nvPr>
        </p:nvSpPr>
        <p:spPr>
          <a:xfrm>
            <a:off x="457199" y="594359"/>
            <a:ext cx="3304095" cy="1385270"/>
          </a:xfrm>
        </p:spPr>
        <p:txBody>
          <a:bodyPr>
            <a:normAutofit/>
          </a:bodyPr>
          <a:lstStyle/>
          <a:p>
            <a:r>
              <a:rPr lang="en-IN" sz="3200" dirty="0"/>
              <a:t>NORMAL PLOT OF DISTRICT/SESSION JUDGE </a:t>
            </a:r>
          </a:p>
        </p:txBody>
      </p:sp>
      <p:pic>
        <p:nvPicPr>
          <p:cNvPr id="6" name="Content Placeholder 5">
            <a:extLst>
              <a:ext uri="{FF2B5EF4-FFF2-40B4-BE49-F238E27FC236}">
                <a16:creationId xmlns:a16="http://schemas.microsoft.com/office/drawing/2014/main" id="{01D8DA19-03E2-4ADB-814D-15B321BBD4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484" t="36847" r="33831" b="10383"/>
          <a:stretch/>
        </p:blipFill>
        <p:spPr>
          <a:xfrm>
            <a:off x="4857284" y="1611984"/>
            <a:ext cx="6033608" cy="4289196"/>
          </a:xfrm>
        </p:spPr>
      </p:pic>
      <p:sp>
        <p:nvSpPr>
          <p:cNvPr id="4" name="Text Placeholder 3">
            <a:extLst>
              <a:ext uri="{FF2B5EF4-FFF2-40B4-BE49-F238E27FC236}">
                <a16:creationId xmlns:a16="http://schemas.microsoft.com/office/drawing/2014/main" id="{27CFC7A2-75DD-4C1C-8943-668D91A6BFC2}"/>
              </a:ext>
            </a:extLst>
          </p:cNvPr>
          <p:cNvSpPr>
            <a:spLocks noGrp="1"/>
          </p:cNvSpPr>
          <p:nvPr>
            <p:ph type="body" sz="half" idx="2"/>
          </p:nvPr>
        </p:nvSpPr>
        <p:spPr>
          <a:xfrm>
            <a:off x="282804" y="2469822"/>
            <a:ext cx="3374796" cy="3835381"/>
          </a:xfrm>
        </p:spPr>
        <p:txBody>
          <a:bodyPr>
            <a:normAutofit/>
          </a:bodyPr>
          <a:lstStyle/>
          <a:p>
            <a:r>
              <a:rPr lang="en-IN" sz="2400" dirty="0"/>
              <a:t>On plotting a normal probability plot of the previous values, we can see that the data is normally distributed. However, the values on the left are less varied than the values on the right.</a:t>
            </a:r>
          </a:p>
        </p:txBody>
      </p:sp>
      <p:sp>
        <p:nvSpPr>
          <p:cNvPr id="3" name="Slide Number Placeholder 2">
            <a:extLst>
              <a:ext uri="{FF2B5EF4-FFF2-40B4-BE49-F238E27FC236}">
                <a16:creationId xmlns:a16="http://schemas.microsoft.com/office/drawing/2014/main" id="{78E3D342-16F6-4CF2-9F53-C7B5F17B563E}"/>
              </a:ext>
            </a:extLst>
          </p:cNvPr>
          <p:cNvSpPr>
            <a:spLocks noGrp="1"/>
          </p:cNvSpPr>
          <p:nvPr>
            <p:ph type="sldNum" sz="quarter" idx="12"/>
          </p:nvPr>
        </p:nvSpPr>
        <p:spPr/>
        <p:txBody>
          <a:bodyPr/>
          <a:lstStyle/>
          <a:p>
            <a:fld id="{D5A7E4E9-25BD-4326-AFBC-24F73621A76C}" type="slidenum">
              <a:rPr lang="en-IN" smtClean="0"/>
              <a:t>5</a:t>
            </a:fld>
            <a:endParaRPr lang="en-IN"/>
          </a:p>
        </p:txBody>
      </p:sp>
    </p:spTree>
    <p:extLst>
      <p:ext uri="{BB962C8B-B14F-4D97-AF65-F5344CB8AC3E}">
        <p14:creationId xmlns:p14="http://schemas.microsoft.com/office/powerpoint/2010/main" val="1107383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E8F8-D7D6-4915-897F-39756F4D0D48}"/>
              </a:ext>
            </a:extLst>
          </p:cNvPr>
          <p:cNvSpPr>
            <a:spLocks noGrp="1"/>
          </p:cNvSpPr>
          <p:nvPr>
            <p:ph type="title"/>
          </p:nvPr>
        </p:nvSpPr>
        <p:spPr>
          <a:xfrm>
            <a:off x="457200" y="594359"/>
            <a:ext cx="3200400" cy="1102466"/>
          </a:xfrm>
        </p:spPr>
        <p:txBody>
          <a:bodyPr/>
          <a:lstStyle/>
          <a:p>
            <a:r>
              <a:rPr lang="en-IN" dirty="0"/>
              <a:t>BAR GRAPH ILLUSTRATION</a:t>
            </a:r>
          </a:p>
        </p:txBody>
      </p:sp>
      <p:sp>
        <p:nvSpPr>
          <p:cNvPr id="4" name="Text Placeholder 3">
            <a:extLst>
              <a:ext uri="{FF2B5EF4-FFF2-40B4-BE49-F238E27FC236}">
                <a16:creationId xmlns:a16="http://schemas.microsoft.com/office/drawing/2014/main" id="{811CE3F8-F35E-490A-A590-BF1118D3FE20}"/>
              </a:ext>
            </a:extLst>
          </p:cNvPr>
          <p:cNvSpPr>
            <a:spLocks noGrp="1"/>
          </p:cNvSpPr>
          <p:nvPr>
            <p:ph type="body" sz="half" idx="2"/>
          </p:nvPr>
        </p:nvSpPr>
        <p:spPr>
          <a:xfrm>
            <a:off x="457200" y="1696825"/>
            <a:ext cx="3200400" cy="4608379"/>
          </a:xfrm>
        </p:spPr>
        <p:txBody>
          <a:bodyPr>
            <a:normAutofit/>
          </a:bodyPr>
          <a:lstStyle/>
          <a:p>
            <a:r>
              <a:rPr lang="en-IN" sz="1800" dirty="0"/>
              <a:t>The adjacent bar graph indicates that the number of pending cases per year for the district/session judge has increased gradually over a period of time. The horizontal line indicates the mean number of pending cases per year.  There can be 2 reasons for it:</a:t>
            </a:r>
          </a:p>
          <a:p>
            <a:pPr marL="342900" indent="-342900">
              <a:buAutoNum type="arabicParenR"/>
            </a:pPr>
            <a:r>
              <a:rPr lang="en-IN" sz="1800" dirty="0"/>
              <a:t>The district/session </a:t>
            </a:r>
            <a:r>
              <a:rPr lang="en-IN" sz="1800" dirty="0" err="1"/>
              <a:t>jugde</a:t>
            </a:r>
            <a:r>
              <a:rPr lang="en-IN" sz="1800" dirty="0"/>
              <a:t> was inefficient in handling cases.</a:t>
            </a:r>
          </a:p>
          <a:p>
            <a:pPr marL="342900" indent="-342900">
              <a:buAutoNum type="arabicParenR"/>
            </a:pPr>
            <a:r>
              <a:rPr lang="en-IN" sz="1800" dirty="0"/>
              <a:t>The number of cases per year has increased over a period of time.</a:t>
            </a:r>
          </a:p>
        </p:txBody>
      </p:sp>
      <p:pic>
        <p:nvPicPr>
          <p:cNvPr id="10" name="Content Placeholder 9">
            <a:extLst>
              <a:ext uri="{FF2B5EF4-FFF2-40B4-BE49-F238E27FC236}">
                <a16:creationId xmlns:a16="http://schemas.microsoft.com/office/drawing/2014/main" id="{72362AF9-DE03-4C2A-BF35-0F3FCB44B25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194" t="34124" r="31218" b="15803"/>
          <a:stretch/>
        </p:blipFill>
        <p:spPr>
          <a:xfrm>
            <a:off x="4171590" y="1354187"/>
            <a:ext cx="7563210" cy="4672813"/>
          </a:xfrm>
        </p:spPr>
      </p:pic>
      <p:sp>
        <p:nvSpPr>
          <p:cNvPr id="3" name="Slide Number Placeholder 2">
            <a:extLst>
              <a:ext uri="{FF2B5EF4-FFF2-40B4-BE49-F238E27FC236}">
                <a16:creationId xmlns:a16="http://schemas.microsoft.com/office/drawing/2014/main" id="{35BFE415-24F2-41CB-AE8F-1C64B847D0E1}"/>
              </a:ext>
            </a:extLst>
          </p:cNvPr>
          <p:cNvSpPr>
            <a:spLocks noGrp="1"/>
          </p:cNvSpPr>
          <p:nvPr>
            <p:ph type="sldNum" sz="quarter" idx="12"/>
          </p:nvPr>
        </p:nvSpPr>
        <p:spPr/>
        <p:txBody>
          <a:bodyPr/>
          <a:lstStyle/>
          <a:p>
            <a:fld id="{D5A7E4E9-25BD-4326-AFBC-24F73621A76C}" type="slidenum">
              <a:rPr lang="en-IN" smtClean="0"/>
              <a:t>6</a:t>
            </a:fld>
            <a:endParaRPr lang="en-IN"/>
          </a:p>
        </p:txBody>
      </p:sp>
    </p:spTree>
    <p:extLst>
      <p:ext uri="{BB962C8B-B14F-4D97-AF65-F5344CB8AC3E}">
        <p14:creationId xmlns:p14="http://schemas.microsoft.com/office/powerpoint/2010/main" val="840723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02C2-C84F-4483-ABA0-49D428A21BA5}"/>
              </a:ext>
            </a:extLst>
          </p:cNvPr>
          <p:cNvSpPr>
            <a:spLocks noGrp="1"/>
          </p:cNvSpPr>
          <p:nvPr>
            <p:ph type="title"/>
          </p:nvPr>
        </p:nvSpPr>
        <p:spPr/>
        <p:txBody>
          <a:bodyPr/>
          <a:lstStyle/>
          <a:p>
            <a:r>
              <a:rPr lang="en-IN" dirty="0"/>
              <a:t>Hypothesis testing of District/Sessions Judge.</a:t>
            </a:r>
          </a:p>
        </p:txBody>
      </p:sp>
      <p:sp>
        <p:nvSpPr>
          <p:cNvPr id="3" name="Content Placeholder 2">
            <a:extLst>
              <a:ext uri="{FF2B5EF4-FFF2-40B4-BE49-F238E27FC236}">
                <a16:creationId xmlns:a16="http://schemas.microsoft.com/office/drawing/2014/main" id="{A19B66E0-8891-48E5-8A24-7C70CC5E6114}"/>
              </a:ext>
            </a:extLst>
          </p:cNvPr>
          <p:cNvSpPr>
            <a:spLocks noGrp="1"/>
          </p:cNvSpPr>
          <p:nvPr>
            <p:ph idx="1"/>
          </p:nvPr>
        </p:nvSpPr>
        <p:spPr/>
        <p:txBody>
          <a:bodyPr/>
          <a:lstStyle/>
          <a:p>
            <a:r>
              <a:rPr lang="en-IN" dirty="0"/>
              <a:t>Code Snippet:</a:t>
            </a:r>
          </a:p>
          <a:p>
            <a:r>
              <a:rPr lang="en-IN" dirty="0" err="1"/>
              <a:t>meankardis</a:t>
            </a:r>
            <a:r>
              <a:rPr lang="en-IN" dirty="0"/>
              <a:t>=(</a:t>
            </a:r>
            <a:r>
              <a:rPr lang="en-IN" dirty="0" err="1"/>
              <a:t>np.mean</a:t>
            </a:r>
            <a:r>
              <a:rPr lang="en-IN" dirty="0"/>
              <a:t>(</a:t>
            </a:r>
            <a:r>
              <a:rPr lang="en-IN" dirty="0" err="1"/>
              <a:t>listtotalkardis</a:t>
            </a:r>
            <a:r>
              <a:rPr lang="en-IN" dirty="0"/>
              <a:t>))</a:t>
            </a:r>
          </a:p>
          <a:p>
            <a:r>
              <a:rPr lang="en-IN" dirty="0" err="1"/>
              <a:t>sdkardis</a:t>
            </a:r>
            <a:r>
              <a:rPr lang="en-IN" dirty="0"/>
              <a:t>=</a:t>
            </a:r>
            <a:r>
              <a:rPr lang="en-IN" dirty="0" err="1"/>
              <a:t>np.std</a:t>
            </a:r>
            <a:r>
              <a:rPr lang="en-IN" dirty="0"/>
              <a:t>(</a:t>
            </a:r>
            <a:r>
              <a:rPr lang="en-IN" dirty="0" err="1"/>
              <a:t>listtotalkardis</a:t>
            </a:r>
            <a:r>
              <a:rPr lang="en-IN" dirty="0"/>
              <a:t>)</a:t>
            </a:r>
          </a:p>
          <a:p>
            <a:r>
              <a:rPr lang="en-IN" dirty="0" err="1"/>
              <a:t>zkardis</a:t>
            </a:r>
            <a:r>
              <a:rPr lang="en-IN" dirty="0"/>
              <a:t>=(meankardis-3511)/(</a:t>
            </a:r>
            <a:r>
              <a:rPr lang="en-IN" dirty="0" err="1"/>
              <a:t>sdkardis</a:t>
            </a:r>
            <a:r>
              <a:rPr lang="en-IN" dirty="0"/>
              <a:t>)   #assuming mean to be 3511</a:t>
            </a:r>
          </a:p>
          <a:p>
            <a:r>
              <a:rPr lang="en-IN" dirty="0"/>
              <a:t>print("P-value of District/Session Judge is",</a:t>
            </a:r>
            <a:r>
              <a:rPr lang="en-IN" dirty="0" err="1"/>
              <a:t>sc.norm.cdf</a:t>
            </a:r>
            <a:r>
              <a:rPr lang="en-IN" dirty="0"/>
              <a:t>(</a:t>
            </a:r>
            <a:r>
              <a:rPr lang="en-IN" dirty="0" err="1"/>
              <a:t>zkardis</a:t>
            </a:r>
            <a:r>
              <a:rPr lang="en-IN" dirty="0"/>
              <a:t>)-</a:t>
            </a:r>
            <a:r>
              <a:rPr lang="en-IN" dirty="0" err="1"/>
              <a:t>sc.norm.cdf</a:t>
            </a:r>
            <a:r>
              <a:rPr lang="en-IN" dirty="0"/>
              <a:t>(-1*</a:t>
            </a:r>
            <a:r>
              <a:rPr lang="en-IN" dirty="0" err="1"/>
              <a:t>zkardis</a:t>
            </a:r>
            <a:r>
              <a:rPr lang="en-IN" dirty="0"/>
              <a:t>))</a:t>
            </a:r>
          </a:p>
        </p:txBody>
      </p:sp>
      <p:sp>
        <p:nvSpPr>
          <p:cNvPr id="4" name="Text Placeholder 3">
            <a:extLst>
              <a:ext uri="{FF2B5EF4-FFF2-40B4-BE49-F238E27FC236}">
                <a16:creationId xmlns:a16="http://schemas.microsoft.com/office/drawing/2014/main" id="{0E6FE6D3-0CC0-4A90-AC21-F0CB58A0174E}"/>
              </a:ext>
            </a:extLst>
          </p:cNvPr>
          <p:cNvSpPr>
            <a:spLocks noGrp="1"/>
          </p:cNvSpPr>
          <p:nvPr>
            <p:ph type="body" sz="half" idx="2"/>
          </p:nvPr>
        </p:nvSpPr>
        <p:spPr/>
        <p:txBody>
          <a:bodyPr/>
          <a:lstStyle/>
          <a:p>
            <a:r>
              <a:rPr lang="en-IN" sz="2000" dirty="0"/>
              <a:t>Based on our dataset, we chose the mean number of total cases pending per year for a District/Sessions Judge  to be 3511. Assuming this null hypothesis to be true and carrying out a two tailed test, we achieved a ‘P’ value of:</a:t>
            </a:r>
          </a:p>
          <a:p>
            <a:r>
              <a:rPr lang="en-IN" sz="2000" dirty="0"/>
              <a:t>0.00071.</a:t>
            </a:r>
          </a:p>
          <a:p>
            <a:endParaRPr lang="en-IN" dirty="0"/>
          </a:p>
        </p:txBody>
      </p:sp>
      <p:sp>
        <p:nvSpPr>
          <p:cNvPr id="11" name="Slide Number Placeholder 10">
            <a:extLst>
              <a:ext uri="{FF2B5EF4-FFF2-40B4-BE49-F238E27FC236}">
                <a16:creationId xmlns:a16="http://schemas.microsoft.com/office/drawing/2014/main" id="{EE3C389D-F000-4391-8584-60723BED59C8}"/>
              </a:ext>
            </a:extLst>
          </p:cNvPr>
          <p:cNvSpPr>
            <a:spLocks noGrp="1"/>
          </p:cNvSpPr>
          <p:nvPr>
            <p:ph type="sldNum" sz="quarter" idx="12"/>
          </p:nvPr>
        </p:nvSpPr>
        <p:spPr/>
        <p:txBody>
          <a:bodyPr/>
          <a:lstStyle/>
          <a:p>
            <a:fld id="{D5A7E4E9-25BD-4326-AFBC-24F73621A76C}" type="slidenum">
              <a:rPr lang="en-IN" smtClean="0"/>
              <a:t>7</a:t>
            </a:fld>
            <a:endParaRPr lang="en-IN"/>
          </a:p>
        </p:txBody>
      </p:sp>
    </p:spTree>
    <p:extLst>
      <p:ext uri="{BB962C8B-B14F-4D97-AF65-F5344CB8AC3E}">
        <p14:creationId xmlns:p14="http://schemas.microsoft.com/office/powerpoint/2010/main" val="2914863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EF17-9CA6-490D-8DCB-B190474FD113}"/>
              </a:ext>
            </a:extLst>
          </p:cNvPr>
          <p:cNvSpPr>
            <a:spLocks noGrp="1"/>
          </p:cNvSpPr>
          <p:nvPr>
            <p:ph type="title"/>
          </p:nvPr>
        </p:nvSpPr>
        <p:spPr>
          <a:xfrm>
            <a:off x="457200" y="594359"/>
            <a:ext cx="3200400" cy="1470111"/>
          </a:xfrm>
        </p:spPr>
        <p:txBody>
          <a:bodyPr>
            <a:normAutofit fontScale="90000"/>
          </a:bodyPr>
          <a:lstStyle/>
          <a:p>
            <a:r>
              <a:rPr lang="en-IN" dirty="0"/>
              <a:t>BOXPLOT OF ADDITIONAL SESSION JUDGE </a:t>
            </a:r>
          </a:p>
        </p:txBody>
      </p:sp>
      <p:pic>
        <p:nvPicPr>
          <p:cNvPr id="6" name="Content Placeholder 5">
            <a:extLst>
              <a:ext uri="{FF2B5EF4-FFF2-40B4-BE49-F238E27FC236}">
                <a16:creationId xmlns:a16="http://schemas.microsoft.com/office/drawing/2014/main" id="{49CEE6B2-2879-4419-8078-5FC0A4A3259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791" t="22963" r="35573" b="30577"/>
          <a:stretch/>
        </p:blipFill>
        <p:spPr>
          <a:xfrm>
            <a:off x="4991182" y="1574277"/>
            <a:ext cx="6133544" cy="4044098"/>
          </a:xfrm>
        </p:spPr>
      </p:pic>
      <p:sp>
        <p:nvSpPr>
          <p:cNvPr id="4" name="Text Placeholder 3">
            <a:extLst>
              <a:ext uri="{FF2B5EF4-FFF2-40B4-BE49-F238E27FC236}">
                <a16:creationId xmlns:a16="http://schemas.microsoft.com/office/drawing/2014/main" id="{405A0AD3-312D-4CE3-B723-BB3F25CF23B2}"/>
              </a:ext>
            </a:extLst>
          </p:cNvPr>
          <p:cNvSpPr>
            <a:spLocks noGrp="1"/>
          </p:cNvSpPr>
          <p:nvPr>
            <p:ph type="body" sz="half" idx="2"/>
          </p:nvPr>
        </p:nvSpPr>
        <p:spPr>
          <a:xfrm>
            <a:off x="457200" y="2347274"/>
            <a:ext cx="3200400" cy="3957930"/>
          </a:xfrm>
        </p:spPr>
        <p:txBody>
          <a:bodyPr/>
          <a:lstStyle/>
          <a:p>
            <a:r>
              <a:rPr lang="en-IN" sz="2000" dirty="0"/>
              <a:t>From the adjacent boxplot, we can infer that the data is normally distributed because it does not contain any outliers.</a:t>
            </a:r>
            <a:r>
              <a:rPr lang="en-US" sz="2000" dirty="0"/>
              <a:t> The long upper whisker in the example means that values are varied amongst the most positive quartile group, and very similar for the least positive quartile group</a:t>
            </a:r>
            <a:r>
              <a:rPr lang="en-IN" sz="2000" dirty="0"/>
              <a:t>.</a:t>
            </a:r>
          </a:p>
          <a:p>
            <a:endParaRPr lang="en-IN" dirty="0"/>
          </a:p>
        </p:txBody>
      </p:sp>
      <p:sp>
        <p:nvSpPr>
          <p:cNvPr id="3" name="Slide Number Placeholder 2">
            <a:extLst>
              <a:ext uri="{FF2B5EF4-FFF2-40B4-BE49-F238E27FC236}">
                <a16:creationId xmlns:a16="http://schemas.microsoft.com/office/drawing/2014/main" id="{170798EB-6EE2-4DFA-AE39-432AB2F27463}"/>
              </a:ext>
            </a:extLst>
          </p:cNvPr>
          <p:cNvSpPr>
            <a:spLocks noGrp="1"/>
          </p:cNvSpPr>
          <p:nvPr>
            <p:ph type="sldNum" sz="quarter" idx="12"/>
          </p:nvPr>
        </p:nvSpPr>
        <p:spPr/>
        <p:txBody>
          <a:bodyPr/>
          <a:lstStyle/>
          <a:p>
            <a:fld id="{D5A7E4E9-25BD-4326-AFBC-24F73621A76C}" type="slidenum">
              <a:rPr lang="en-IN" smtClean="0"/>
              <a:t>8</a:t>
            </a:fld>
            <a:endParaRPr lang="en-IN"/>
          </a:p>
        </p:txBody>
      </p:sp>
    </p:spTree>
    <p:extLst>
      <p:ext uri="{BB962C8B-B14F-4D97-AF65-F5344CB8AC3E}">
        <p14:creationId xmlns:p14="http://schemas.microsoft.com/office/powerpoint/2010/main" val="760973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0BC8B-9E2B-45C2-8BE8-387602BD9B39}"/>
              </a:ext>
            </a:extLst>
          </p:cNvPr>
          <p:cNvSpPr>
            <a:spLocks noGrp="1"/>
          </p:cNvSpPr>
          <p:nvPr>
            <p:ph type="title"/>
          </p:nvPr>
        </p:nvSpPr>
        <p:spPr>
          <a:xfrm>
            <a:off x="457200" y="594359"/>
            <a:ext cx="3200400" cy="1639794"/>
          </a:xfrm>
        </p:spPr>
        <p:txBody>
          <a:bodyPr/>
          <a:lstStyle/>
          <a:p>
            <a:r>
              <a:rPr lang="en-IN" dirty="0"/>
              <a:t>NORMAL PLOT OF ADDITIONAL SESSION JUDGE</a:t>
            </a:r>
          </a:p>
        </p:txBody>
      </p:sp>
      <p:pic>
        <p:nvPicPr>
          <p:cNvPr id="6" name="Content Placeholder 5">
            <a:extLst>
              <a:ext uri="{FF2B5EF4-FFF2-40B4-BE49-F238E27FC236}">
                <a16:creationId xmlns:a16="http://schemas.microsoft.com/office/drawing/2014/main" id="{0DD39B2A-B3BB-426B-9D97-5626FB89EF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936" t="25349" r="31508" b="22771"/>
          <a:stretch/>
        </p:blipFill>
        <p:spPr>
          <a:xfrm>
            <a:off x="4703134" y="1310326"/>
            <a:ext cx="6739458" cy="4515439"/>
          </a:xfrm>
        </p:spPr>
      </p:pic>
      <p:sp>
        <p:nvSpPr>
          <p:cNvPr id="4" name="Text Placeholder 3">
            <a:extLst>
              <a:ext uri="{FF2B5EF4-FFF2-40B4-BE49-F238E27FC236}">
                <a16:creationId xmlns:a16="http://schemas.microsoft.com/office/drawing/2014/main" id="{D0F61100-8B90-46EE-B40B-38466A21E4F3}"/>
              </a:ext>
            </a:extLst>
          </p:cNvPr>
          <p:cNvSpPr>
            <a:spLocks noGrp="1"/>
          </p:cNvSpPr>
          <p:nvPr>
            <p:ph type="body" sz="half" idx="2"/>
          </p:nvPr>
        </p:nvSpPr>
        <p:spPr>
          <a:xfrm>
            <a:off x="457200" y="2309567"/>
            <a:ext cx="3200400" cy="3995637"/>
          </a:xfrm>
        </p:spPr>
        <p:txBody>
          <a:bodyPr/>
          <a:lstStyle/>
          <a:p>
            <a:r>
              <a:rPr lang="en-IN" sz="2400" dirty="0"/>
              <a:t>On plotting a normal probability plot of the previous values, we can see that the data is normally distributed. However, the values on the left are less varied than the values on the right.</a:t>
            </a:r>
          </a:p>
          <a:p>
            <a:endParaRPr lang="en-IN" dirty="0"/>
          </a:p>
        </p:txBody>
      </p:sp>
      <p:sp>
        <p:nvSpPr>
          <p:cNvPr id="3" name="Slide Number Placeholder 2">
            <a:extLst>
              <a:ext uri="{FF2B5EF4-FFF2-40B4-BE49-F238E27FC236}">
                <a16:creationId xmlns:a16="http://schemas.microsoft.com/office/drawing/2014/main" id="{1C5F5221-CC97-49D4-B5C9-2257B1F25C81}"/>
              </a:ext>
            </a:extLst>
          </p:cNvPr>
          <p:cNvSpPr>
            <a:spLocks noGrp="1"/>
          </p:cNvSpPr>
          <p:nvPr>
            <p:ph type="sldNum" sz="quarter" idx="12"/>
          </p:nvPr>
        </p:nvSpPr>
        <p:spPr/>
        <p:txBody>
          <a:bodyPr/>
          <a:lstStyle/>
          <a:p>
            <a:fld id="{D5A7E4E9-25BD-4326-AFBC-24F73621A76C}" type="slidenum">
              <a:rPr lang="en-IN" smtClean="0"/>
              <a:t>9</a:t>
            </a:fld>
            <a:endParaRPr lang="en-IN"/>
          </a:p>
        </p:txBody>
      </p:sp>
    </p:spTree>
    <p:extLst>
      <p:ext uri="{BB962C8B-B14F-4D97-AF65-F5344CB8AC3E}">
        <p14:creationId xmlns:p14="http://schemas.microsoft.com/office/powerpoint/2010/main" val="422005503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9389</TotalTime>
  <Words>1376</Words>
  <Application>Microsoft Office PowerPoint</Application>
  <PresentationFormat>Widescreen</PresentationFormat>
  <Paragraphs>103</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Retrospect</vt:lpstr>
      <vt:lpstr>ANALYSIS ON THE NUMBER OF PENDING CASES IN THE VARIOUS COURTS OF THE STATES OF INDIA</vt:lpstr>
      <vt:lpstr>ABSTRACT</vt:lpstr>
      <vt:lpstr>PowerPoint Presentation</vt:lpstr>
      <vt:lpstr>BOXPLOT OF DISTRICT/SESSION JUDGE </vt:lpstr>
      <vt:lpstr>NORMAL PLOT OF DISTRICT/SESSION JUDGE </vt:lpstr>
      <vt:lpstr>BAR GRAPH ILLUSTRATION</vt:lpstr>
      <vt:lpstr>Hypothesis testing of District/Sessions Judge.</vt:lpstr>
      <vt:lpstr>BOXPLOT OF ADDITIONAL SESSION JUDGE </vt:lpstr>
      <vt:lpstr>NORMAL PLOT OF ADDITIONAL SESSION JUDGE</vt:lpstr>
      <vt:lpstr>BAR GRAPH ILLUSTRATION</vt:lpstr>
      <vt:lpstr>Hypothesis testing of Additional Sessions Judge.</vt:lpstr>
      <vt:lpstr>BOX PLOT OF CHIEF JUDICIAL MAGISTRATE</vt:lpstr>
      <vt:lpstr>BAR GRAPH OF CHIEF JUDICIAL MAGISTRATE</vt:lpstr>
      <vt:lpstr>PIE CHART ILLUSTRATION OF CHIEF JUDICIAL MAGISTRATE IN YEAR 2006</vt:lpstr>
      <vt:lpstr>BOX PLOT OF JUDICIAL MAGISTRATE 1</vt:lpstr>
      <vt:lpstr>BAR GRAPH OF JUDICIAL MAGISTRATE 1</vt:lpstr>
      <vt:lpstr>PIE CHART ILLUSTRATION OF JUDICIAL MAGISTRATE 1 IN YEAR 2004 and 2008</vt:lpstr>
      <vt:lpstr>BOX PLOT ILLUSTARTION OF JUDICIAL MAGISTRATE 2</vt:lpstr>
      <vt:lpstr>BAR GRAPH ILLUSTRATION OF JUDICIAL MAGISTRATE 2</vt:lpstr>
      <vt:lpstr>PIE CHART ILLUSTRATION OF JUDUCIAL MAGISTRATE 2 IN 2004</vt:lpstr>
      <vt:lpstr>BOX PLOT ILLUSTRATION OF SPECIAL JUDICIAL MAGISTRATE</vt:lpstr>
      <vt:lpstr>BAR GRAPH AND PIE CHART ILLUSTRATION OF SPECIAL JUDICIAL MAGISTRATE</vt:lpstr>
      <vt:lpstr>BOX PLOT AND BAR GRAPH ILLUSTRATIONS OF OTHER COURTS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ON THE NUMBER OF PENDING CASES IN THE VARIOUS COURTS OF THE STATES OF INDIA</dc:title>
  <dc:creator>Bhargavi Kumar</dc:creator>
  <cp:lastModifiedBy>Bhargavi Kumar</cp:lastModifiedBy>
  <cp:revision>49</cp:revision>
  <dcterms:created xsi:type="dcterms:W3CDTF">2018-11-06T11:08:11Z</dcterms:created>
  <dcterms:modified xsi:type="dcterms:W3CDTF">2018-11-20T03:45:01Z</dcterms:modified>
</cp:coreProperties>
</file>